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56" r:id="rId5"/>
    <p:sldId id="259" r:id="rId6"/>
    <p:sldId id="260"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E94"/>
    <a:srgbClr val="F7F4FF"/>
    <a:srgbClr val="00345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BD7B5F-643F-45D9-90D9-218CA10BBC7A}" v="2" dt="2026-03-03T19:41:28.488"/>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édio 2 - Ênfas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Estilo Claro 1 - Ênfas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Estilo Claro 1 - Ênfas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Estilo Claro 1 - Ênfas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Estilo Claro 1 - Ênfas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B344D84-9AFB-497E-A393-DC336BA19D2E}" styleName="Estilo Médio 3 - Ênfase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édio 2 - Ênfas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98" autoAdjust="0"/>
    <p:restoredTop sz="94660"/>
  </p:normalViewPr>
  <p:slideViewPr>
    <p:cSldViewPr snapToGrid="0">
      <p:cViewPr>
        <p:scale>
          <a:sx n="200" d="100"/>
          <a:sy n="200" d="100"/>
        </p:scale>
        <p:origin x="2000" y="-268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F8D35-E34F-4C3E-9E41-81DB174F9D0D}" type="datetimeFigureOut">
              <a:rPr lang="pt-BR" smtClean="0"/>
              <a:t>03/03/2026</a:t>
            </a:fld>
            <a:endParaRPr lang="pt-BR"/>
          </a:p>
        </p:txBody>
      </p:sp>
      <p:sp>
        <p:nvSpPr>
          <p:cNvPr id="4" name="Espaço Reservado para Imagem de Slide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CA83FE-8F20-4E9E-A482-086CDAE87B72}" type="slidenum">
              <a:rPr lang="pt-BR" smtClean="0"/>
              <a:t>‹#›</a:t>
            </a:fld>
            <a:endParaRPr lang="pt-BR"/>
          </a:p>
        </p:txBody>
      </p:sp>
    </p:spTree>
    <p:extLst>
      <p:ext uri="{BB962C8B-B14F-4D97-AF65-F5344CB8AC3E}">
        <p14:creationId xmlns:p14="http://schemas.microsoft.com/office/powerpoint/2010/main" val="3042722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pt-BR"/>
              <a:t>Clique para editar o título Mestre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7CC8F883-4438-4A53-A1CE-674370C3CB91}" type="datetime1">
              <a:rPr lang="pt-BR" smtClean="0"/>
              <a:t>03/03/2026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24745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BR"/>
              <a:t>Clique no ícone para adicionar uma imagem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7EAE2AE0-7F73-40E8-A8D7-BFF60ECF9C5B}" type="datetime1">
              <a:rPr lang="pt-BR" smtClean="0"/>
              <a:t>03/03/2026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1232221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1A9A7EA-0768-443A-ADFB-96775D89EFF6}" type="datetime1">
              <a:rPr lang="pt-BR" smtClean="0"/>
              <a:t>03/03/2026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370103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D2432F2-2B85-4952-813F-039755FA35A5}" type="datetime1">
              <a:rPr lang="pt-BR" smtClean="0"/>
              <a:t>03/03/2026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1923904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36777A4-D7EB-442D-96BA-38B4CDE02A0D}" type="datetime1">
              <a:rPr lang="pt-BR" smtClean="0"/>
              <a:t>03/03/2026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330421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pt-BR"/>
              <a:t>Clique para editar o título Mestre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830F88CB-C4AF-4AC1-B934-9F41D0BDC23C}" type="datetime1">
              <a:rPr lang="pt-BR" smtClean="0"/>
              <a:t>03/03/2026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288004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A5BDBA64-8340-422A-B632-4149F1745081}" type="datetime1">
              <a:rPr lang="pt-BR" smtClean="0"/>
              <a:t>03/03/2026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4045882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4" name="Content Placeholder 3"/>
          <p:cNvSpPr>
            <a:spLocks noGrp="1"/>
          </p:cNvSpPr>
          <p:nvPr>
            <p:ph sz="half" idx="2"/>
          </p:nvPr>
        </p:nvSpPr>
        <p:spPr>
          <a:xfrm>
            <a:off x="472381" y="3618442"/>
            <a:ext cx="2901255" cy="532218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6" name="Content Placeholder 5"/>
          <p:cNvSpPr>
            <a:spLocks noGrp="1"/>
          </p:cNvSpPr>
          <p:nvPr>
            <p:ph sz="quarter" idx="4"/>
          </p:nvPr>
        </p:nvSpPr>
        <p:spPr>
          <a:xfrm>
            <a:off x="3471863" y="3618442"/>
            <a:ext cx="2915543" cy="532218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0DC47BE5-E072-4CB4-8B82-32AE31FB2824}" type="datetime1">
              <a:rPr lang="pt-BR" smtClean="0"/>
              <a:t>03/03/2026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305165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id="{7A6906E3-334B-44BF-8BD9-32132BF05CDF}"/>
              </a:ext>
            </a:extLst>
          </p:cNvPr>
          <p:cNvSpPr/>
          <p:nvPr userDrawn="1"/>
        </p:nvSpPr>
        <p:spPr>
          <a:xfrm>
            <a:off x="333000" y="1227329"/>
            <a:ext cx="6192000" cy="5544000"/>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tângulo 6">
            <a:extLst>
              <a:ext uri="{FF2B5EF4-FFF2-40B4-BE49-F238E27FC236}">
                <a16:creationId xmlns:a16="http://schemas.microsoft.com/office/drawing/2014/main" id="{5C3E73AF-6A93-4EDD-9688-5371C4661512}"/>
              </a:ext>
            </a:extLst>
          </p:cNvPr>
          <p:cNvSpPr/>
          <p:nvPr userDrawn="1"/>
        </p:nvSpPr>
        <p:spPr>
          <a:xfrm>
            <a:off x="333000" y="6895991"/>
            <a:ext cx="6192000" cy="1872000"/>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 name="CaixaDeTexto 1">
            <a:extLst>
              <a:ext uri="{FF2B5EF4-FFF2-40B4-BE49-F238E27FC236}">
                <a16:creationId xmlns:a16="http://schemas.microsoft.com/office/drawing/2014/main" id="{C1CDFC66-2571-D5D9-3BC3-82DF35B45FD5}"/>
              </a:ext>
            </a:extLst>
          </p:cNvPr>
          <p:cNvSpPr txBox="1"/>
          <p:nvPr userDrawn="1"/>
        </p:nvSpPr>
        <p:spPr>
          <a:xfrm>
            <a:off x="351691" y="352111"/>
            <a:ext cx="3478837" cy="369332"/>
          </a:xfrm>
          <a:prstGeom prst="rect">
            <a:avLst/>
          </a:prstGeom>
          <a:noFill/>
        </p:spPr>
        <p:txBody>
          <a:bodyPr wrap="none" rtlCol="0">
            <a:spAutoFit/>
          </a:bodyPr>
          <a:lstStyle/>
          <a:p>
            <a:r>
              <a:rPr lang="pt-BR" b="1">
                <a:solidFill>
                  <a:srgbClr val="173E94"/>
                </a:solidFill>
                <a:latin typeface="Lato Black" panose="020F0A02020204030203" pitchFamily="34" charset="0"/>
              </a:rPr>
              <a:t>BOLETIM IPDC</a:t>
            </a:r>
            <a:r>
              <a:rPr lang="pt-BR" b="1" dirty="0">
                <a:solidFill>
                  <a:srgbClr val="173E94"/>
                </a:solidFill>
                <a:latin typeface="Lato Black" panose="020F0A02020204030203" pitchFamily="34" charset="0"/>
              </a:rPr>
              <a:t>/FECOMÉRCIO</a:t>
            </a:r>
          </a:p>
        </p:txBody>
      </p:sp>
      <p:cxnSp>
        <p:nvCxnSpPr>
          <p:cNvPr id="4" name="Conector reto 3">
            <a:extLst>
              <a:ext uri="{FF2B5EF4-FFF2-40B4-BE49-F238E27FC236}">
                <a16:creationId xmlns:a16="http://schemas.microsoft.com/office/drawing/2014/main" id="{1C032EBB-141E-6A82-F2E0-524EE36BE49D}"/>
              </a:ext>
            </a:extLst>
          </p:cNvPr>
          <p:cNvCxnSpPr/>
          <p:nvPr userDrawn="1"/>
        </p:nvCxnSpPr>
        <p:spPr>
          <a:xfrm>
            <a:off x="381648" y="1032269"/>
            <a:ext cx="6154619"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80F79DA1-9F38-CDC0-2E01-BD065D66F9DC}"/>
              </a:ext>
            </a:extLst>
          </p:cNvPr>
          <p:cNvSpPr txBox="1"/>
          <p:nvPr userDrawn="1"/>
        </p:nvSpPr>
        <p:spPr>
          <a:xfrm>
            <a:off x="4962297" y="568397"/>
            <a:ext cx="1544012" cy="253916"/>
          </a:xfrm>
          <a:prstGeom prst="rect">
            <a:avLst/>
          </a:prstGeom>
          <a:noFill/>
        </p:spPr>
        <p:txBody>
          <a:bodyPr wrap="none" rtlCol="0">
            <a:spAutoFit/>
          </a:bodyPr>
          <a:lstStyle/>
          <a:p>
            <a:r>
              <a:rPr lang="pt-BR" sz="1050">
                <a:solidFill>
                  <a:schemeClr val="accent2">
                    <a:lumMod val="75000"/>
                  </a:schemeClr>
                </a:solidFill>
                <a:latin typeface="Lato Black" panose="020F0A02020204030203" pitchFamily="34" charset="0"/>
              </a:rPr>
              <a:t>Centro de Inteligência</a:t>
            </a:r>
            <a:endParaRPr lang="pt-BR" sz="1050" dirty="0">
              <a:solidFill>
                <a:schemeClr val="accent2">
                  <a:lumMod val="75000"/>
                </a:schemeClr>
              </a:solidFill>
              <a:latin typeface="Lato Black" panose="020F0A02020204030203" pitchFamily="34" charset="0"/>
            </a:endParaRPr>
          </a:p>
        </p:txBody>
      </p:sp>
      <p:pic>
        <p:nvPicPr>
          <p:cNvPr id="8" name="Imagem 7">
            <a:extLst>
              <a:ext uri="{FF2B5EF4-FFF2-40B4-BE49-F238E27FC236}">
                <a16:creationId xmlns:a16="http://schemas.microsoft.com/office/drawing/2014/main" id="{227556DC-7198-CE1A-A183-6F4218F5F8AF}"/>
              </a:ext>
            </a:extLst>
          </p:cNvPr>
          <p:cNvPicPr>
            <a:picLocks noChangeAspect="1"/>
          </p:cNvPicPr>
          <p:nvPr userDrawn="1"/>
        </p:nvPicPr>
        <p:blipFill>
          <a:blip r:embed="rId2"/>
          <a:stretch>
            <a:fillRect/>
          </a:stretch>
        </p:blipFill>
        <p:spPr>
          <a:xfrm>
            <a:off x="5560950" y="400261"/>
            <a:ext cx="346706" cy="178606"/>
          </a:xfrm>
          <a:prstGeom prst="rect">
            <a:avLst/>
          </a:prstGeom>
        </p:spPr>
      </p:pic>
    </p:spTree>
    <p:extLst>
      <p:ext uri="{BB962C8B-B14F-4D97-AF65-F5344CB8AC3E}">
        <p14:creationId xmlns:p14="http://schemas.microsoft.com/office/powerpoint/2010/main" val="1831366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id="{EBC77E18-2949-4824-8682-05223AA40515}"/>
              </a:ext>
            </a:extLst>
          </p:cNvPr>
          <p:cNvSpPr/>
          <p:nvPr userDrawn="1"/>
        </p:nvSpPr>
        <p:spPr>
          <a:xfrm>
            <a:off x="333000" y="1227328"/>
            <a:ext cx="6192000" cy="782776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CaixaDeTexto 1">
            <a:extLst>
              <a:ext uri="{FF2B5EF4-FFF2-40B4-BE49-F238E27FC236}">
                <a16:creationId xmlns:a16="http://schemas.microsoft.com/office/drawing/2014/main" id="{D6F77598-60C0-9B6F-847E-D8C070D0A5CE}"/>
              </a:ext>
            </a:extLst>
          </p:cNvPr>
          <p:cNvSpPr txBox="1"/>
          <p:nvPr userDrawn="1"/>
        </p:nvSpPr>
        <p:spPr>
          <a:xfrm>
            <a:off x="351691" y="352111"/>
            <a:ext cx="3385863" cy="369332"/>
          </a:xfrm>
          <a:prstGeom prst="rect">
            <a:avLst/>
          </a:prstGeom>
          <a:noFill/>
        </p:spPr>
        <p:txBody>
          <a:bodyPr wrap="none" rtlCol="0">
            <a:spAutoFit/>
          </a:bodyPr>
          <a:lstStyle/>
          <a:p>
            <a:r>
              <a:rPr lang="pt-BR" b="1">
                <a:solidFill>
                  <a:srgbClr val="173E94"/>
                </a:solidFill>
                <a:latin typeface="Lato Black" panose="020F0A02020204030203" pitchFamily="34" charset="0"/>
              </a:rPr>
              <a:t>BOLETIM IPDC</a:t>
            </a:r>
            <a:r>
              <a:rPr lang="pt-BR" b="1" dirty="0">
                <a:solidFill>
                  <a:srgbClr val="173E94"/>
                </a:solidFill>
                <a:latin typeface="Lato Black" panose="020F0A02020204030203" pitchFamily="34" charset="0"/>
              </a:rPr>
              <a:t>/FECOMÉRCIO</a:t>
            </a:r>
          </a:p>
        </p:txBody>
      </p:sp>
      <p:cxnSp>
        <p:nvCxnSpPr>
          <p:cNvPr id="4" name="Conector reto 3">
            <a:extLst>
              <a:ext uri="{FF2B5EF4-FFF2-40B4-BE49-F238E27FC236}">
                <a16:creationId xmlns:a16="http://schemas.microsoft.com/office/drawing/2014/main" id="{17D30713-FBDD-09A1-CEAF-3BD6C10A21F6}"/>
              </a:ext>
            </a:extLst>
          </p:cNvPr>
          <p:cNvCxnSpPr/>
          <p:nvPr userDrawn="1"/>
        </p:nvCxnSpPr>
        <p:spPr>
          <a:xfrm>
            <a:off x="381648" y="1032269"/>
            <a:ext cx="6154619"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CA40FF07-F8C8-F433-2355-301C904C61C5}"/>
              </a:ext>
            </a:extLst>
          </p:cNvPr>
          <p:cNvSpPr txBox="1"/>
          <p:nvPr userDrawn="1"/>
        </p:nvSpPr>
        <p:spPr>
          <a:xfrm>
            <a:off x="4962297" y="568397"/>
            <a:ext cx="1544012" cy="253916"/>
          </a:xfrm>
          <a:prstGeom prst="rect">
            <a:avLst/>
          </a:prstGeom>
          <a:noFill/>
        </p:spPr>
        <p:txBody>
          <a:bodyPr wrap="none" rtlCol="0">
            <a:spAutoFit/>
          </a:bodyPr>
          <a:lstStyle/>
          <a:p>
            <a:r>
              <a:rPr lang="pt-BR" sz="1050">
                <a:solidFill>
                  <a:schemeClr val="accent2">
                    <a:lumMod val="75000"/>
                  </a:schemeClr>
                </a:solidFill>
                <a:latin typeface="Lato Black" panose="020F0A02020204030203" pitchFamily="34" charset="0"/>
              </a:rPr>
              <a:t>Centro de Inteligência</a:t>
            </a:r>
            <a:endParaRPr lang="pt-BR" sz="1050" dirty="0">
              <a:solidFill>
                <a:schemeClr val="accent2">
                  <a:lumMod val="75000"/>
                </a:schemeClr>
              </a:solidFill>
              <a:latin typeface="Lato Black" panose="020F0A02020204030203" pitchFamily="34" charset="0"/>
            </a:endParaRPr>
          </a:p>
        </p:txBody>
      </p:sp>
      <p:pic>
        <p:nvPicPr>
          <p:cNvPr id="7" name="Imagem 6">
            <a:extLst>
              <a:ext uri="{FF2B5EF4-FFF2-40B4-BE49-F238E27FC236}">
                <a16:creationId xmlns:a16="http://schemas.microsoft.com/office/drawing/2014/main" id="{6751B2E7-EA62-F7BC-AF71-714DF0E0A34C}"/>
              </a:ext>
            </a:extLst>
          </p:cNvPr>
          <p:cNvPicPr>
            <a:picLocks noChangeAspect="1"/>
          </p:cNvPicPr>
          <p:nvPr userDrawn="1"/>
        </p:nvPicPr>
        <p:blipFill>
          <a:blip r:embed="rId2"/>
          <a:stretch>
            <a:fillRect/>
          </a:stretch>
        </p:blipFill>
        <p:spPr>
          <a:xfrm>
            <a:off x="5560950" y="400261"/>
            <a:ext cx="346706" cy="178606"/>
          </a:xfrm>
          <a:prstGeom prst="rect">
            <a:avLst/>
          </a:prstGeom>
        </p:spPr>
      </p:pic>
    </p:spTree>
    <p:extLst>
      <p:ext uri="{BB962C8B-B14F-4D97-AF65-F5344CB8AC3E}">
        <p14:creationId xmlns:p14="http://schemas.microsoft.com/office/powerpoint/2010/main" val="3559555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21673-EE30-4F6C-98DA-05B060438F31}" type="datetime1">
              <a:rPr lang="pt-BR" smtClean="0"/>
              <a:t>03/03/2026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356C4A1-FED5-47F3-8DB1-44730A771D4A}" type="slidenum">
              <a:rPr lang="pt-BR" smtClean="0"/>
              <a:t>‹#›</a:t>
            </a:fld>
            <a:endParaRPr lang="pt-BR"/>
          </a:p>
        </p:txBody>
      </p:sp>
      <p:sp>
        <p:nvSpPr>
          <p:cNvPr id="10" name="CaixaDeTexto 9">
            <a:extLst>
              <a:ext uri="{FF2B5EF4-FFF2-40B4-BE49-F238E27FC236}">
                <a16:creationId xmlns:a16="http://schemas.microsoft.com/office/drawing/2014/main" id="{31402659-CB2B-05AA-6425-1C7A4703D2FD}"/>
              </a:ext>
            </a:extLst>
          </p:cNvPr>
          <p:cNvSpPr txBox="1"/>
          <p:nvPr userDrawn="1"/>
        </p:nvSpPr>
        <p:spPr>
          <a:xfrm>
            <a:off x="351691" y="352111"/>
            <a:ext cx="3385863" cy="369332"/>
          </a:xfrm>
          <a:prstGeom prst="rect">
            <a:avLst/>
          </a:prstGeom>
          <a:noFill/>
        </p:spPr>
        <p:txBody>
          <a:bodyPr wrap="none" rtlCol="0">
            <a:spAutoFit/>
          </a:bodyPr>
          <a:lstStyle/>
          <a:p>
            <a:r>
              <a:rPr lang="pt-BR" b="1">
                <a:solidFill>
                  <a:srgbClr val="173E94"/>
                </a:solidFill>
                <a:latin typeface="Lato Black" panose="020F0A02020204030203" pitchFamily="34" charset="0"/>
              </a:rPr>
              <a:t>BOLETIM IPDC</a:t>
            </a:r>
            <a:r>
              <a:rPr lang="pt-BR" b="1" dirty="0">
                <a:solidFill>
                  <a:srgbClr val="173E94"/>
                </a:solidFill>
                <a:latin typeface="Lato Black" panose="020F0A02020204030203" pitchFamily="34" charset="0"/>
              </a:rPr>
              <a:t>/FECOMÉRCIO</a:t>
            </a:r>
          </a:p>
        </p:txBody>
      </p:sp>
      <p:cxnSp>
        <p:nvCxnSpPr>
          <p:cNvPr id="12" name="Conector reto 11">
            <a:extLst>
              <a:ext uri="{FF2B5EF4-FFF2-40B4-BE49-F238E27FC236}">
                <a16:creationId xmlns:a16="http://schemas.microsoft.com/office/drawing/2014/main" id="{2FC5A22A-6143-1676-CE04-1BDFF6CD34DB}"/>
              </a:ext>
            </a:extLst>
          </p:cNvPr>
          <p:cNvCxnSpPr/>
          <p:nvPr userDrawn="1"/>
        </p:nvCxnSpPr>
        <p:spPr>
          <a:xfrm>
            <a:off x="381648" y="1032269"/>
            <a:ext cx="6154619"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CaixaDeTexto 12">
            <a:extLst>
              <a:ext uri="{FF2B5EF4-FFF2-40B4-BE49-F238E27FC236}">
                <a16:creationId xmlns:a16="http://schemas.microsoft.com/office/drawing/2014/main" id="{243ABB80-575D-92ED-AD3F-D9E48921C2B8}"/>
              </a:ext>
            </a:extLst>
          </p:cNvPr>
          <p:cNvSpPr txBox="1"/>
          <p:nvPr userDrawn="1"/>
        </p:nvSpPr>
        <p:spPr>
          <a:xfrm>
            <a:off x="4944009" y="559253"/>
            <a:ext cx="1576072" cy="261610"/>
          </a:xfrm>
          <a:prstGeom prst="rect">
            <a:avLst/>
          </a:prstGeom>
          <a:noFill/>
        </p:spPr>
        <p:txBody>
          <a:bodyPr wrap="none" rtlCol="0">
            <a:spAutoFit/>
          </a:bodyPr>
          <a:lstStyle/>
          <a:p>
            <a:r>
              <a:rPr lang="pt-BR" sz="1100">
                <a:solidFill>
                  <a:schemeClr val="accent2">
                    <a:lumMod val="75000"/>
                  </a:schemeClr>
                </a:solidFill>
                <a:latin typeface="Lato Black" panose="020F0A02020204030203" pitchFamily="34" charset="0"/>
              </a:rPr>
              <a:t>Centro de Inteligência</a:t>
            </a:r>
            <a:endParaRPr lang="pt-BR" sz="1100" dirty="0">
              <a:solidFill>
                <a:schemeClr val="accent2">
                  <a:lumMod val="75000"/>
                </a:schemeClr>
              </a:solidFill>
              <a:latin typeface="Lato Black" panose="020F0A02020204030203" pitchFamily="34" charset="0"/>
            </a:endParaRPr>
          </a:p>
        </p:txBody>
      </p:sp>
      <p:pic>
        <p:nvPicPr>
          <p:cNvPr id="14" name="Imagem 13">
            <a:extLst>
              <a:ext uri="{FF2B5EF4-FFF2-40B4-BE49-F238E27FC236}">
                <a16:creationId xmlns:a16="http://schemas.microsoft.com/office/drawing/2014/main" id="{6376CAF6-4831-EC2F-1D0A-784A6BBE0136}"/>
              </a:ext>
            </a:extLst>
          </p:cNvPr>
          <p:cNvPicPr>
            <a:picLocks noChangeAspect="1"/>
          </p:cNvPicPr>
          <p:nvPr userDrawn="1"/>
        </p:nvPicPr>
        <p:blipFill>
          <a:blip r:embed="rId2"/>
          <a:stretch>
            <a:fillRect/>
          </a:stretch>
        </p:blipFill>
        <p:spPr>
          <a:xfrm>
            <a:off x="5533518" y="339904"/>
            <a:ext cx="428370" cy="220675"/>
          </a:xfrm>
          <a:prstGeom prst="rect">
            <a:avLst/>
          </a:prstGeom>
        </p:spPr>
      </p:pic>
    </p:spTree>
    <p:extLst>
      <p:ext uri="{BB962C8B-B14F-4D97-AF65-F5344CB8AC3E}">
        <p14:creationId xmlns:p14="http://schemas.microsoft.com/office/powerpoint/2010/main" val="396339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BR"/>
              <a:t>Clique para editar o título Mestre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494EB6C-1F23-4E66-A93B-44312F8177BA}" type="datetime1">
              <a:rPr lang="pt-BR" smtClean="0"/>
              <a:t>03/03/2026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356C4A1-FED5-47F3-8DB1-44730A771D4A}" type="slidenum">
              <a:rPr lang="pt-BR" smtClean="0"/>
              <a:t>‹#›</a:t>
            </a:fld>
            <a:endParaRPr lang="pt-BR"/>
          </a:p>
        </p:txBody>
      </p:sp>
    </p:spTree>
    <p:extLst>
      <p:ext uri="{BB962C8B-B14F-4D97-AF65-F5344CB8AC3E}">
        <p14:creationId xmlns:p14="http://schemas.microsoft.com/office/powerpoint/2010/main" val="133117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BD1F2FD-6D9D-40ED-B20A-C8DBB075D72F}" type="datetime1">
              <a:rPr lang="pt-BR" smtClean="0"/>
              <a:t>03/03/2026</a:t>
            </a:fld>
            <a:endParaRPr lang="pt-B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356C4A1-FED5-47F3-8DB1-44730A771D4A}" type="slidenum">
              <a:rPr lang="pt-BR" smtClean="0"/>
              <a:t>‹#›</a:t>
            </a:fld>
            <a:endParaRPr lang="pt-BR"/>
          </a:p>
        </p:txBody>
      </p:sp>
    </p:spTree>
    <p:extLst>
      <p:ext uri="{BB962C8B-B14F-4D97-AF65-F5344CB8AC3E}">
        <p14:creationId xmlns:p14="http://schemas.microsoft.com/office/powerpoint/2010/main" val="4038465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2" r:id="rId7"/>
    <p:sldLayoutId id="2147483667" r:id="rId8"/>
    <p:sldLayoutId id="2147483668" r:id="rId9"/>
    <p:sldLayoutId id="2147483669" r:id="rId10"/>
    <p:sldLayoutId id="2147483670" r:id="rId11"/>
    <p:sldLayoutId id="2147483671"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8.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5" name="Tabela 16">
            <a:extLst>
              <a:ext uri="{FF2B5EF4-FFF2-40B4-BE49-F238E27FC236}">
                <a16:creationId xmlns:a16="http://schemas.microsoft.com/office/drawing/2014/main" id="{4FEBBDA4-43C0-4773-866A-DD040DA2073D}"/>
              </a:ext>
            </a:extLst>
          </p:cNvPr>
          <p:cNvGraphicFramePr>
            <a:graphicFrameLocks noGrp="1"/>
          </p:cNvGraphicFramePr>
          <p:nvPr>
            <p:extLst>
              <p:ext uri="{D42A27DB-BD31-4B8C-83A1-F6EECF244321}">
                <p14:modId xmlns:p14="http://schemas.microsoft.com/office/powerpoint/2010/main" val="2366051420"/>
              </p:ext>
            </p:extLst>
          </p:nvPr>
        </p:nvGraphicFramePr>
        <p:xfrm>
          <a:off x="351691" y="1170179"/>
          <a:ext cx="6129642" cy="5672590"/>
        </p:xfrm>
        <a:graphic>
          <a:graphicData uri="http://schemas.openxmlformats.org/drawingml/2006/table">
            <a:tbl>
              <a:tblPr firstRow="1" bandRow="1">
                <a:tableStyleId>{7DF18680-E054-41AD-8BC1-D1AEF772440D}</a:tableStyleId>
              </a:tblPr>
              <a:tblGrid>
                <a:gridCol w="539099">
                  <a:extLst>
                    <a:ext uri="{9D8B030D-6E8A-4147-A177-3AD203B41FA5}">
                      <a16:colId xmlns:a16="http://schemas.microsoft.com/office/drawing/2014/main" val="577961955"/>
                    </a:ext>
                  </a:extLst>
                </a:gridCol>
                <a:gridCol w="1676400">
                  <a:extLst>
                    <a:ext uri="{9D8B030D-6E8A-4147-A177-3AD203B41FA5}">
                      <a16:colId xmlns:a16="http://schemas.microsoft.com/office/drawing/2014/main" val="4288421469"/>
                    </a:ext>
                  </a:extLst>
                </a:gridCol>
                <a:gridCol w="660823">
                  <a:extLst>
                    <a:ext uri="{9D8B030D-6E8A-4147-A177-3AD203B41FA5}">
                      <a16:colId xmlns:a16="http://schemas.microsoft.com/office/drawing/2014/main" val="1455526089"/>
                    </a:ext>
                  </a:extLst>
                </a:gridCol>
                <a:gridCol w="399945">
                  <a:extLst>
                    <a:ext uri="{9D8B030D-6E8A-4147-A177-3AD203B41FA5}">
                      <a16:colId xmlns:a16="http://schemas.microsoft.com/office/drawing/2014/main" val="1967478915"/>
                    </a:ext>
                  </a:extLst>
                </a:gridCol>
                <a:gridCol w="685905">
                  <a:extLst>
                    <a:ext uri="{9D8B030D-6E8A-4147-A177-3AD203B41FA5}">
                      <a16:colId xmlns:a16="http://schemas.microsoft.com/office/drawing/2014/main" val="3106372087"/>
                    </a:ext>
                  </a:extLst>
                </a:gridCol>
                <a:gridCol w="404708">
                  <a:extLst>
                    <a:ext uri="{9D8B030D-6E8A-4147-A177-3AD203B41FA5}">
                      <a16:colId xmlns:a16="http://schemas.microsoft.com/office/drawing/2014/main" val="1512312018"/>
                    </a:ext>
                  </a:extLst>
                </a:gridCol>
                <a:gridCol w="839892">
                  <a:extLst>
                    <a:ext uri="{9D8B030D-6E8A-4147-A177-3AD203B41FA5}">
                      <a16:colId xmlns:a16="http://schemas.microsoft.com/office/drawing/2014/main" val="618367508"/>
                    </a:ext>
                  </a:extLst>
                </a:gridCol>
                <a:gridCol w="922870">
                  <a:extLst>
                    <a:ext uri="{9D8B030D-6E8A-4147-A177-3AD203B41FA5}">
                      <a16:colId xmlns:a16="http://schemas.microsoft.com/office/drawing/2014/main" val="994001838"/>
                    </a:ext>
                  </a:extLst>
                </a:gridCol>
              </a:tblGrid>
              <a:tr h="374333">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t-BR" sz="900" b="1">
                          <a:solidFill>
                            <a:schemeClr val="bg1"/>
                          </a:solidFill>
                          <a:latin typeface="Lato" panose="020F0502020204030203" pitchFamily="34" charset="0"/>
                        </a:rPr>
                        <a:t>Indicadores econômicos</a:t>
                      </a:r>
                      <a:endParaRPr lang="pt-BR" sz="900" b="1" dirty="0">
                        <a:solidFill>
                          <a:schemeClr val="bg1"/>
                        </a:solidFill>
                        <a:latin typeface="Lato" panose="020F0502020204030203" pitchFamily="34" charset="0"/>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1050" b="1" dirty="0">
                          <a:solidFill>
                            <a:schemeClr val="bg1"/>
                          </a:solidFill>
                          <a:latin typeface="Lato" panose="020F0502020204030203" pitchFamily="34" charset="0"/>
                        </a:rPr>
                        <a:t>Indicadores econômicos</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gridSpan="2">
                  <a:txBody>
                    <a:bodyPr/>
                    <a:lstStyle/>
                    <a:p>
                      <a:pPr algn="ctr"/>
                      <a:r>
                        <a:rPr lang="pt-BR" sz="900" b="1">
                          <a:solidFill>
                            <a:schemeClr val="bg1"/>
                          </a:solidFill>
                          <a:latin typeface="Lato" panose="020F0502020204030203" pitchFamily="34" charset="0"/>
                        </a:rPr>
                        <a:t>Último resultado</a:t>
                      </a:r>
                      <a:endParaRPr lang="pt-BR" sz="900" b="1" dirty="0">
                        <a:solidFill>
                          <a:schemeClr val="bg1"/>
                        </a:solidFill>
                        <a:latin typeface="Lato" panose="020F0502020204030203" pitchFamily="34" charset="0"/>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pt-BR"/>
                    </a:p>
                  </a:txBody>
                  <a:tcPr/>
                </a:tc>
                <a:tc gridSpan="2">
                  <a:txBody>
                    <a:bodyPr/>
                    <a:lstStyle/>
                    <a:p>
                      <a:pPr algn="ctr"/>
                      <a:r>
                        <a:rPr lang="pt-BR" sz="900" b="1" dirty="0">
                          <a:solidFill>
                            <a:schemeClr val="bg1"/>
                          </a:solidFill>
                          <a:latin typeface="Lato" panose="020F0502020204030203" pitchFamily="34" charset="0"/>
                        </a:rPr>
                        <a:t>Anterior</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pt-BR"/>
                    </a:p>
                  </a:txBody>
                  <a:tcPr/>
                </a:tc>
                <a:tc>
                  <a:txBody>
                    <a:bodyPr/>
                    <a:lstStyle/>
                    <a:p>
                      <a:pPr algn="ctr"/>
                      <a:r>
                        <a:rPr lang="pt-BR" sz="900" b="1">
                          <a:solidFill>
                            <a:schemeClr val="bg1"/>
                          </a:solidFill>
                          <a:latin typeface="Lato" panose="020F0502020204030203" pitchFamily="34" charset="0"/>
                        </a:rPr>
                        <a:t>12 meses</a:t>
                      </a:r>
                      <a:endParaRPr lang="pt-BR" sz="900" b="1" dirty="0">
                        <a:solidFill>
                          <a:schemeClr val="bg1"/>
                        </a:solidFill>
                        <a:latin typeface="Lato" panose="020F0502020204030203" pitchFamily="34" charset="0"/>
                      </a:endParaRP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lang="pt-BR" sz="900" b="1">
                          <a:solidFill>
                            <a:schemeClr val="bg1"/>
                          </a:solidFill>
                          <a:latin typeface="Lato" panose="020F0502020204030203" pitchFamily="34" charset="0"/>
                        </a:rPr>
                        <a:t>Acumulado no ano</a:t>
                      </a:r>
                      <a:endParaRPr lang="pt-BR" sz="900" b="1" dirty="0">
                        <a:solidFill>
                          <a:schemeClr val="bg1"/>
                        </a:solidFill>
                        <a:latin typeface="Lato" panose="020F0502020204030203" pitchFamily="34" charset="0"/>
                      </a:endParaRP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919174831"/>
                  </a:ext>
                </a:extLst>
              </a:tr>
              <a:tr h="230359">
                <a:tc rowSpan="2">
                  <a:txBody>
                    <a:bodyPr/>
                    <a:lstStyle/>
                    <a:p>
                      <a:pPr algn="ctr"/>
                      <a:r>
                        <a:rPr lang="pt-BR" sz="900" i="0" dirty="0">
                          <a:latin typeface="Lato" panose="020F0502020204030203" pitchFamily="34" charset="0"/>
                        </a:rPr>
                        <a:t>IPCA</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pt-BR" sz="900" i="0">
                          <a:latin typeface="Lato" panose="020F0502020204030203" pitchFamily="34" charset="0"/>
                        </a:rPr>
                        <a:t>Grande Fortaleza</a:t>
                      </a:r>
                      <a:endParaRPr lang="pt-BR" sz="900" i="0" dirty="0">
                        <a:latin typeface="Lato" panose="020F0502020204030203" pitchFamily="34" charset="0"/>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0,47%</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jan/25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0,17%</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dez/25</a:t>
                      </a: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4,43%</a:t>
                      </a: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0,47%</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61315388"/>
                  </a:ext>
                </a:extLst>
              </a:tr>
              <a:tr h="230359">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pt-BR" sz="1050" i="0" dirty="0">
                        <a:latin typeface="Lato" panose="020F0502020204030203" pitchFamily="34" charset="0"/>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dirty="0">
                          <a:latin typeface="Lato" panose="020F0502020204030203" pitchFamily="34" charset="0"/>
                        </a:rPr>
                        <a:t>Brasil</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0,33%</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fev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0,33%</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dez/25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4,44%</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0,33%</a:t>
                      </a:r>
                    </a:p>
                  </a:txBody>
                  <a:tcPr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50596863"/>
                  </a:ext>
                </a:extLst>
              </a:tr>
              <a:tr h="230359">
                <a:tc rowSpan="2">
                  <a:txBody>
                    <a:bodyPr/>
                    <a:lstStyle/>
                    <a:p>
                      <a:pPr algn="ctr"/>
                      <a:r>
                        <a:rPr lang="pt-BR" sz="900" i="0" dirty="0">
                          <a:latin typeface="Lato" panose="020F0502020204030203" pitchFamily="34" charset="0"/>
                        </a:rPr>
                        <a:t>IPCA-15</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pt-BR" sz="900" i="0" dirty="0">
                          <a:latin typeface="Lato" panose="020F0502020204030203" pitchFamily="34" charset="0"/>
                        </a:rPr>
                        <a:t>Grande Fortaleza</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1,02%</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fev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0,36%</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jan</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a:latin typeface="Lato" panose="020F0502020204030203" pitchFamily="34" charset="0"/>
                        </a:rPr>
                        <a:t>4,21%</a:t>
                      </a:r>
                      <a:endParaRPr lang="pt-BR" sz="800" dirty="0">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1,02%</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955611790"/>
                  </a:ext>
                </a:extLst>
              </a:tr>
              <a:tr h="230359">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pt-BR" sz="1050" i="0" dirty="0">
                        <a:latin typeface="Lato" panose="020F0502020204030203" pitchFamily="34" charset="0"/>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dirty="0">
                          <a:latin typeface="Lato" panose="020F0502020204030203" pitchFamily="34" charset="0"/>
                        </a:rPr>
                        <a:t>Brasil</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0,84%</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jan</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jan</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pt-BR" sz="8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4,10%</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0,84%</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3706082"/>
                  </a:ext>
                </a:extLst>
              </a:tr>
              <a:tr h="230359">
                <a:tc rowSpan="2">
                  <a:txBody>
                    <a:bodyPr/>
                    <a:lstStyle/>
                    <a:p>
                      <a:pPr algn="ctr"/>
                      <a:r>
                        <a:rPr lang="pt-BR" sz="900" dirty="0">
                          <a:latin typeface="Lato" panose="020F0502020204030203" pitchFamily="34" charset="0"/>
                        </a:rPr>
                        <a:t>PMC</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a:latin typeface="Lato" panose="020F0502020204030203" pitchFamily="34" charset="0"/>
                        </a:rPr>
                        <a:t>Grande Fortaleza</a:t>
                      </a:r>
                      <a:endParaRPr lang="pt-BR" sz="900" i="0" dirty="0">
                        <a:latin typeface="Lato" panose="020F0502020204030203" pitchFamily="34" charset="0"/>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solidFill>
                            <a:schemeClr val="tx1"/>
                          </a:solidFill>
                          <a:latin typeface="Lato" panose="020F0502020204030203" pitchFamily="34" charset="0"/>
                        </a:rPr>
                        <a:t>-3,70%</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dez/25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solidFill>
                            <a:schemeClr val="tx1"/>
                          </a:solidFill>
                          <a:latin typeface="Lato" panose="020F0502020204030203" pitchFamily="34" charset="0"/>
                        </a:rPr>
                        <a:t>0,40%</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pt-BR" sz="800" b="0" i="0" u="none" strike="noStrike" kern="1200" cap="none" spc="0" normalizeH="0" baseline="0" noProof="0" dirty="0">
                          <a:ln>
                            <a:noFill/>
                          </a:ln>
                          <a:solidFill>
                            <a:schemeClr val="tx1"/>
                          </a:solidFill>
                          <a:effectLst/>
                          <a:uLnTx/>
                          <a:uFillTx/>
                          <a:latin typeface="Lato" panose="020F0502020204030203" pitchFamily="34" charset="0"/>
                          <a:ea typeface="+mn-ea"/>
                          <a:cs typeface="+mn-cs"/>
                        </a:rPr>
                        <a:t>3,30%</a:t>
                      </a: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3,30%</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22577324"/>
                  </a:ext>
                </a:extLst>
              </a:tr>
              <a:tr h="230359">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pt-BR" sz="1050" dirty="0">
                        <a:latin typeface="Lato" panose="020F0502020204030203" pitchFamily="34" charset="0"/>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dirty="0">
                          <a:latin typeface="Lato" panose="020F0502020204030203" pitchFamily="34" charset="0"/>
                        </a:rPr>
                        <a:t>Brasil</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-0,40%</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dez/25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0,50%</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1,60%</a:t>
                      </a:r>
                    </a:p>
                  </a:txBody>
                  <a:tcPr anchor="ctr">
                    <a:lnB w="28575" cap="flat" cmpd="sng" algn="ctr">
                      <a:solidFill>
                        <a:schemeClr val="bg1"/>
                      </a:solidFill>
                      <a:prstDash val="solid"/>
                      <a:round/>
                      <a:headEnd type="none" w="med" len="med"/>
                      <a:tailEnd type="none" w="med" len="med"/>
                    </a:lnB>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t-BR" sz="800" dirty="0">
                          <a:latin typeface="Lato" panose="020F0502020204030203" pitchFamily="34" charset="0"/>
                        </a:rPr>
                        <a:t>1,60%</a:t>
                      </a:r>
                      <a:endParaRPr kumimoji="0" lang="pt-BR" sz="8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04272165"/>
                  </a:ext>
                </a:extLst>
              </a:tr>
              <a:tr h="230359">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t-BR" sz="900" dirty="0">
                          <a:solidFill>
                            <a:schemeClr val="tx1"/>
                          </a:solidFill>
                          <a:latin typeface="Lato" panose="020F0502020204030203" pitchFamily="34" charset="0"/>
                        </a:rPr>
                        <a:t>PMS</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a:latin typeface="Lato" panose="020F0502020204030203" pitchFamily="34" charset="0"/>
                        </a:rPr>
                        <a:t>Grande Fortaleza</a:t>
                      </a:r>
                      <a:endParaRPr lang="pt-BR" sz="900" i="0" dirty="0">
                        <a:latin typeface="Lato" panose="020F0502020204030203" pitchFamily="34" charset="0"/>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solidFill>
                            <a:schemeClr val="tx1"/>
                          </a:solidFill>
                          <a:latin typeface="Lato" panose="020F0502020204030203" pitchFamily="34" charset="0"/>
                        </a:rPr>
                        <a:t>-3,30% </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dez/25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solidFill>
                            <a:schemeClr val="tx1"/>
                          </a:solidFill>
                          <a:latin typeface="Lato" panose="020F0502020204030203" pitchFamily="34" charset="0"/>
                        </a:rPr>
                        <a:t>-0,70% </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pt-BR" sz="800" b="0" i="0" u="none" strike="noStrike" kern="1200" cap="none" spc="0" normalizeH="0" baseline="0" noProof="0" dirty="0">
                          <a:ln>
                            <a:noFill/>
                          </a:ln>
                          <a:solidFill>
                            <a:schemeClr val="tx1"/>
                          </a:solidFill>
                          <a:effectLst/>
                          <a:uLnTx/>
                          <a:uFillTx/>
                          <a:latin typeface="Lato" panose="020F0502020204030203" pitchFamily="34" charset="0"/>
                          <a:ea typeface="+mn-ea"/>
                          <a:cs typeface="+mn-cs"/>
                        </a:rPr>
                        <a:t>3,00%</a:t>
                      </a: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3,00%</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7695074"/>
                  </a:ext>
                </a:extLst>
              </a:tr>
              <a:tr h="230359">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pt-BR" sz="1050" dirty="0">
                        <a:latin typeface="Lato" panose="020F0502020204030203" pitchFamily="34" charset="0"/>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i="0" dirty="0">
                          <a:latin typeface="Lato" panose="020F0502020204030203" pitchFamily="34" charset="0"/>
                        </a:rPr>
                        <a:t>Brasil</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-0,40% </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dez/25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0,30% </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mn-ea"/>
                          <a:cs typeface="+mn-cs"/>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B w="28575" cap="flat" cmpd="sng" algn="ctr">
                      <a:solidFill>
                        <a:schemeClr val="bg1"/>
                      </a:solidFill>
                      <a:prstDash val="solid"/>
                      <a:round/>
                      <a:headEnd type="none" w="med" len="med"/>
                      <a:tailEnd type="none" w="med" len="med"/>
                    </a:lnB>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pt-BR" sz="800" b="0" i="0" u="none" strike="noStrike" kern="1200" cap="none" spc="0" normalizeH="0" baseline="0" noProof="0" dirty="0">
                          <a:ln>
                            <a:noFill/>
                          </a:ln>
                          <a:solidFill>
                            <a:schemeClr val="tx1"/>
                          </a:solidFill>
                          <a:effectLst/>
                          <a:uLnTx/>
                          <a:uFillTx/>
                          <a:latin typeface="Lato" panose="020F0502020204030203" pitchFamily="34" charset="0"/>
                          <a:ea typeface="+mn-ea"/>
                          <a:cs typeface="+mn-cs"/>
                        </a:rPr>
                        <a:t>2,80%</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2,80%</a:t>
                      </a:r>
                    </a:p>
                  </a:txBody>
                  <a:tcPr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18700817"/>
                  </a:ext>
                </a:extLst>
              </a:tr>
              <a:tr h="230359">
                <a:tc gridSpan="8">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b="1" i="0" dirty="0">
                          <a:latin typeface="Lato" panose="020F0502020204030203" pitchFamily="34" charset="0"/>
                        </a:rPr>
                        <a:t>Participação no Valor Adicionado do PIB Ceará</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pt-BR"/>
                    </a:p>
                  </a:txBody>
                  <a:tcPr/>
                </a:tc>
                <a:tc hMerge="1">
                  <a:txBody>
                    <a:bodyPr/>
                    <a:lstStyle/>
                    <a:p>
                      <a:pPr algn="r"/>
                      <a:endParaRPr lang="pt-BR" sz="9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algn="r"/>
                      <a:endParaRPr lang="pt-BR" sz="900" b="1" dirty="0">
                        <a:solidFill>
                          <a:schemeClr val="tx1"/>
                        </a:solidFill>
                        <a:latin typeface="Lato" panose="020F0502020204030203" pitchFamily="34" charset="0"/>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algn="r"/>
                      <a:endParaRPr lang="pt-BR" sz="9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algn="r"/>
                      <a:endParaRPr lang="pt-BR" sz="900" b="1" dirty="0">
                        <a:solidFill>
                          <a:schemeClr val="tx1"/>
                        </a:solidFill>
                        <a:latin typeface="Lato" panose="020F0502020204030203" pitchFamily="34" charset="0"/>
                      </a:endParaRP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9864516"/>
                  </a:ext>
                </a:extLst>
              </a:tr>
              <a:tr h="230359">
                <a:tc gridSpan="2">
                  <a:txBody>
                    <a:bodyPr/>
                    <a:lstStyle/>
                    <a:p>
                      <a:pPr lvl="1"/>
                      <a:r>
                        <a:rPr lang="pt-BR" sz="900" dirty="0">
                          <a:latin typeface="Lato" panose="020F0502020204030203" pitchFamily="34" charset="0"/>
                        </a:rPr>
                        <a:t>Agropecuária</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Agropecuária</a:t>
                      </a:r>
                    </a:p>
                  </a:txBody>
                  <a:tcPr anchor="ctr"/>
                </a:tc>
                <a:tc>
                  <a:txBody>
                    <a:bodyPr/>
                    <a:lstStyle/>
                    <a:p>
                      <a:pPr algn="r"/>
                      <a:r>
                        <a:rPr lang="pt-BR" sz="800" b="0" dirty="0">
                          <a:solidFill>
                            <a:schemeClr val="tx1"/>
                          </a:solidFill>
                          <a:latin typeface="Lato" panose="020F0502020204030203" pitchFamily="34" charset="0"/>
                        </a:rPr>
                        <a:t>5,82%</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2022</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b="0" dirty="0">
                          <a:solidFill>
                            <a:schemeClr val="tx1"/>
                          </a:solidFill>
                          <a:latin typeface="Lato" panose="020F0502020204030203" pitchFamily="34" charset="0"/>
                        </a:rPr>
                        <a:t>6,23%</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2021</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84368318"/>
                  </a:ext>
                </a:extLst>
              </a:tr>
              <a:tr h="230359">
                <a:tc gridSpan="2">
                  <a:txBody>
                    <a:bodyPr/>
                    <a:lstStyle/>
                    <a:p>
                      <a:pPr lvl="1"/>
                      <a:r>
                        <a:rPr lang="pt-BR" sz="900" dirty="0">
                          <a:latin typeface="Lato" panose="020F0502020204030203" pitchFamily="34" charset="0"/>
                        </a:rPr>
                        <a:t>Indústria</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Indústria</a:t>
                      </a:r>
                    </a:p>
                  </a:txBody>
                  <a:tcPr anchor="ctr"/>
                </a:tc>
                <a:tc>
                  <a:txBody>
                    <a:bodyPr/>
                    <a:lstStyle/>
                    <a:p>
                      <a:pPr algn="r"/>
                      <a:r>
                        <a:rPr lang="pt-BR" sz="800" b="0" dirty="0">
                          <a:solidFill>
                            <a:schemeClr val="tx1"/>
                          </a:solidFill>
                          <a:latin typeface="Lato" panose="020F0502020204030203" pitchFamily="34" charset="0"/>
                        </a:rPr>
                        <a:t>18,98%</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2022</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b="0" dirty="0">
                          <a:solidFill>
                            <a:schemeClr val="tx1"/>
                          </a:solidFill>
                          <a:latin typeface="Lato" panose="020F0502020204030203" pitchFamily="34" charset="0"/>
                        </a:rPr>
                        <a:t>20,49%</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2021</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1154553"/>
                  </a:ext>
                </a:extLst>
              </a:tr>
              <a:tr h="230359">
                <a:tc gridSpan="2">
                  <a:txBody>
                    <a:bodyPr/>
                    <a:lstStyle/>
                    <a:p>
                      <a:pPr lvl="1"/>
                      <a:r>
                        <a:rPr lang="pt-BR" sz="900" dirty="0">
                          <a:latin typeface="Lato" panose="020F0502020204030203" pitchFamily="34" charset="0"/>
                        </a:rPr>
                        <a:t>Serviços</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Serviços</a:t>
                      </a:r>
                    </a:p>
                  </a:txBody>
                  <a:tcPr anchor="ctr"/>
                </a:tc>
                <a:tc>
                  <a:txBody>
                    <a:bodyPr/>
                    <a:lstStyle/>
                    <a:p>
                      <a:pPr algn="r"/>
                      <a:r>
                        <a:rPr lang="pt-BR" sz="800" b="0" dirty="0">
                          <a:solidFill>
                            <a:schemeClr val="tx1"/>
                          </a:solidFill>
                          <a:latin typeface="Lato" panose="020F0502020204030203" pitchFamily="34" charset="0"/>
                        </a:rPr>
                        <a:t>75,20%</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2022</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b="0" dirty="0">
                          <a:solidFill>
                            <a:schemeClr val="tx1"/>
                          </a:solidFill>
                          <a:latin typeface="Lato" panose="020F0502020204030203" pitchFamily="34" charset="0"/>
                        </a:rPr>
                        <a:t>73,28%</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2021</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b="1" dirty="0">
                        <a:solidFill>
                          <a:schemeClr val="tx1"/>
                        </a:solidFill>
                        <a:latin typeface="Lato" panose="020F0502020204030203" pitchFamily="34" charset="0"/>
                      </a:endParaRP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23116773"/>
                  </a:ext>
                </a:extLst>
              </a:tr>
              <a:tr h="230359">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b="1">
                          <a:latin typeface="Lato" panose="020F0502020204030203" pitchFamily="34" charset="0"/>
                        </a:rPr>
                        <a:t>Variação do PIB – CE (</a:t>
                      </a:r>
                      <a:r>
                        <a:rPr lang="pt-BR" sz="900" b="1" dirty="0">
                          <a:latin typeface="Lato" panose="020F0502020204030203" pitchFamily="34" charset="0"/>
                        </a:rPr>
                        <a:t>T/T-4)</a:t>
                      </a:r>
                      <a:endParaRPr lang="pt-BR" sz="900" i="0" dirty="0">
                        <a:latin typeface="Lato" panose="020F0502020204030203" pitchFamily="34" charset="0"/>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r>
                        <a:rPr lang="pt-BR" sz="1050" dirty="0">
                          <a:latin typeface="Lato" panose="020F0502020204030203" pitchFamily="34" charset="0"/>
                        </a:rPr>
                        <a:t>Variação do PIB – CE</a:t>
                      </a:r>
                    </a:p>
                  </a:txBody>
                  <a:tcPr anchor="ctr">
                    <a:lnT w="28575" cap="flat" cmpd="sng" algn="ctr">
                      <a:solidFill>
                        <a:schemeClr val="bg1"/>
                      </a:solidFill>
                      <a:prstDash val="solid"/>
                      <a:round/>
                      <a:headEnd type="none" w="med" len="med"/>
                      <a:tailEnd type="none" w="med" len="med"/>
                    </a:lnT>
                  </a:tcPr>
                </a:tc>
                <a:tc>
                  <a:txBody>
                    <a:bodyPr/>
                    <a:lstStyle/>
                    <a:p>
                      <a:pPr algn="r"/>
                      <a:r>
                        <a:rPr lang="pt-BR" sz="800" b="1" dirty="0">
                          <a:solidFill>
                            <a:schemeClr val="tx1"/>
                          </a:solidFill>
                          <a:latin typeface="Lato" panose="020F0502020204030203" pitchFamily="34" charset="0"/>
                        </a:rPr>
                        <a:t>2,25%</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lnT w="28575" cap="flat" cmpd="sng" algn="ctr">
                      <a:solidFill>
                        <a:schemeClr val="bg1"/>
                      </a:solidFill>
                      <a:prstDash val="solid"/>
                      <a:round/>
                      <a:headEnd type="none" w="med" len="med"/>
                      <a:tailEnd type="none" w="med" len="med"/>
                    </a:lnT>
                  </a:tcPr>
                </a:tc>
                <a:tc>
                  <a:txBody>
                    <a:bodyPr/>
                    <a:lstStyle/>
                    <a:p>
                      <a:pPr algn="r"/>
                      <a:r>
                        <a:rPr lang="pt-BR" sz="800" b="1" dirty="0">
                          <a:solidFill>
                            <a:schemeClr val="tx1"/>
                          </a:solidFill>
                          <a:latin typeface="Lato" panose="020F0502020204030203" pitchFamily="34" charset="0"/>
                        </a:rPr>
                        <a:t>3,86%</a:t>
                      </a:r>
                    </a:p>
                  </a:txBody>
                  <a:tcPr anchor="ctr">
                    <a:lnT w="28575" cap="flat" cmpd="sng" algn="ctr">
                      <a:solidFill>
                        <a:schemeClr val="bg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T w="28575" cap="flat" cmpd="sng" algn="ctr">
                      <a:solidFill>
                        <a:schemeClr val="bg1"/>
                      </a:solidFill>
                      <a:prstDash val="solid"/>
                      <a:round/>
                      <a:headEnd type="none" w="med" len="med"/>
                      <a:tailEnd type="none" w="med" len="med"/>
                    </a:lnT>
                  </a:tcPr>
                </a:tc>
                <a:tc>
                  <a:txBody>
                    <a:bodyPr/>
                    <a:lstStyle/>
                    <a:p>
                      <a:pPr algn="r"/>
                      <a:r>
                        <a:rPr lang="pt-BR" sz="800" b="1" dirty="0">
                          <a:solidFill>
                            <a:schemeClr val="tx1"/>
                          </a:solidFill>
                          <a:latin typeface="Lato" panose="020F0502020204030203" pitchFamily="34" charset="0"/>
                        </a:rPr>
                        <a:t>3,58%</a:t>
                      </a:r>
                    </a:p>
                  </a:txBody>
                  <a:tcPr anchor="ctr">
                    <a:lnT w="28575" cap="flat" cmpd="sng" algn="ctr">
                      <a:solidFill>
                        <a:schemeClr val="bg1"/>
                      </a:solidFill>
                      <a:prstDash val="solid"/>
                      <a:round/>
                      <a:headEnd type="none" w="med" len="med"/>
                      <a:tailEnd type="none" w="med" len="med"/>
                    </a:lnT>
                  </a:tcPr>
                </a:tc>
                <a:tc>
                  <a:txBody>
                    <a:bodyPr/>
                    <a:lstStyle/>
                    <a:p>
                      <a:pPr algn="r"/>
                      <a:r>
                        <a:rPr lang="pt-BR" sz="800" b="1" dirty="0">
                          <a:solidFill>
                            <a:schemeClr val="tx1"/>
                          </a:solidFill>
                          <a:latin typeface="Lato" panose="020F0502020204030203" pitchFamily="34" charset="0"/>
                        </a:rPr>
                        <a:t>2,96%</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78134866"/>
                  </a:ext>
                </a:extLst>
              </a:tr>
              <a:tr h="230359">
                <a:tc gridSpan="2">
                  <a:txBody>
                    <a:bodyPr/>
                    <a:lstStyle/>
                    <a:p>
                      <a:pPr lvl="1"/>
                      <a:r>
                        <a:rPr lang="pt-BR" sz="900" dirty="0">
                          <a:latin typeface="Lato" panose="020F0502020204030203" pitchFamily="34" charset="0"/>
                        </a:rPr>
                        <a:t>Agropecuária</a:t>
                      </a:r>
                    </a:p>
                  </a:txBody>
                  <a:tcPr anchor="ctr">
                    <a:lnL w="12700" cap="flat" cmpd="sng" algn="ctr">
                      <a:solidFill>
                        <a:schemeClr val="bg1"/>
                      </a:solidFill>
                      <a:prstDash val="solid"/>
                      <a:round/>
                      <a:headEnd type="none" w="med" len="med"/>
                      <a:tailEnd type="none" w="med" len="med"/>
                    </a:lnL>
                  </a:tcPr>
                </a:tc>
                <a:tc hMerge="1">
                  <a:txBody>
                    <a:bodyPr/>
                    <a:lstStyle/>
                    <a:p>
                      <a:pPr lvl="1"/>
                      <a:r>
                        <a:rPr lang="pt-BR" sz="1050" dirty="0">
                          <a:latin typeface="Lato" panose="020F0502020204030203" pitchFamily="34" charset="0"/>
                        </a:rPr>
                        <a:t>Agropecuária</a:t>
                      </a:r>
                    </a:p>
                  </a:txBody>
                  <a:tcPr anchor="ctr"/>
                </a:tc>
                <a:tc>
                  <a:txBody>
                    <a:bodyPr/>
                    <a:lstStyle/>
                    <a:p>
                      <a:pPr algn="r"/>
                      <a:r>
                        <a:rPr lang="pt-BR" sz="800" dirty="0">
                          <a:solidFill>
                            <a:schemeClr val="tx1"/>
                          </a:solidFill>
                          <a:latin typeface="Lato" panose="020F0502020204030203" pitchFamily="34" charset="0"/>
                        </a:rPr>
                        <a:t>5,30%</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tc>
                <a:tc>
                  <a:txBody>
                    <a:bodyPr/>
                    <a:lstStyle/>
                    <a:p>
                      <a:pPr algn="r"/>
                      <a:r>
                        <a:rPr lang="pt-BR" sz="800" dirty="0">
                          <a:solidFill>
                            <a:schemeClr val="tx1"/>
                          </a:solidFill>
                          <a:latin typeface="Lato" panose="020F0502020204030203" pitchFamily="34" charset="0"/>
                        </a:rPr>
                        <a:t>17,73%</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tc>
                <a:tc>
                  <a:txBody>
                    <a:bodyPr/>
                    <a:lstStyle/>
                    <a:p>
                      <a:pPr algn="r"/>
                      <a:r>
                        <a:rPr lang="pt-BR" sz="800" dirty="0">
                          <a:solidFill>
                            <a:schemeClr val="tx1"/>
                          </a:solidFill>
                          <a:latin typeface="Lato" panose="020F0502020204030203" pitchFamily="34" charset="0"/>
                        </a:rPr>
                        <a:t>3,56%</a:t>
                      </a:r>
                    </a:p>
                  </a:txBody>
                  <a:tcPr anchor="ctr"/>
                </a:tc>
                <a:tc>
                  <a:txBody>
                    <a:bodyPr/>
                    <a:lstStyle/>
                    <a:p>
                      <a:pPr algn="r"/>
                      <a:r>
                        <a:rPr lang="pt-BR" sz="800" dirty="0">
                          <a:solidFill>
                            <a:schemeClr val="tx1"/>
                          </a:solidFill>
                          <a:latin typeface="Lato" panose="020F0502020204030203" pitchFamily="34" charset="0"/>
                        </a:rPr>
                        <a:t>2,43%</a:t>
                      </a:r>
                    </a:p>
                  </a:txBody>
                  <a:tcPr anchor="ct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059775726"/>
                  </a:ext>
                </a:extLst>
              </a:tr>
              <a:tr h="230359">
                <a:tc gridSpan="2">
                  <a:txBody>
                    <a:bodyPr/>
                    <a:lstStyle/>
                    <a:p>
                      <a:pPr lvl="1"/>
                      <a:r>
                        <a:rPr lang="pt-BR" sz="900" dirty="0">
                          <a:latin typeface="Lato" panose="020F0502020204030203" pitchFamily="34" charset="0"/>
                        </a:rPr>
                        <a:t>Indústria</a:t>
                      </a:r>
                    </a:p>
                  </a:txBody>
                  <a:tcPr anchor="ctr">
                    <a:lnL w="12700" cap="flat" cmpd="sng" algn="ctr">
                      <a:solidFill>
                        <a:schemeClr val="bg1"/>
                      </a:solidFill>
                      <a:prstDash val="solid"/>
                      <a:round/>
                      <a:headEnd type="none" w="med" len="med"/>
                      <a:tailEnd type="none" w="med" len="med"/>
                    </a:lnL>
                  </a:tcPr>
                </a:tc>
                <a:tc hMerge="1">
                  <a:txBody>
                    <a:bodyPr/>
                    <a:lstStyle/>
                    <a:p>
                      <a:pPr lvl="1"/>
                      <a:r>
                        <a:rPr lang="pt-BR" sz="1050" dirty="0">
                          <a:latin typeface="Lato" panose="020F0502020204030203" pitchFamily="34" charset="0"/>
                        </a:rPr>
                        <a:t>Indústria</a:t>
                      </a:r>
                    </a:p>
                  </a:txBody>
                  <a:tcPr anchor="ctr"/>
                </a:tc>
                <a:tc>
                  <a:txBody>
                    <a:bodyPr/>
                    <a:lstStyle/>
                    <a:p>
                      <a:pPr algn="r"/>
                      <a:r>
                        <a:rPr lang="pt-BR" sz="800" dirty="0">
                          <a:solidFill>
                            <a:schemeClr val="tx1"/>
                          </a:solidFill>
                          <a:latin typeface="Lato" panose="020F0502020204030203" pitchFamily="34" charset="0"/>
                        </a:rPr>
                        <a:t>1,14%</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Q3/25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tc>
                <a:tc>
                  <a:txBody>
                    <a:bodyPr/>
                    <a:lstStyle/>
                    <a:p>
                      <a:pPr algn="r"/>
                      <a:r>
                        <a:rPr lang="pt-BR" sz="800" dirty="0">
                          <a:solidFill>
                            <a:schemeClr val="tx1"/>
                          </a:solidFill>
                          <a:latin typeface="Lato" panose="020F0502020204030203" pitchFamily="34" charset="0"/>
                        </a:rPr>
                        <a:t>3,54%</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tc>
                <a:tc>
                  <a:txBody>
                    <a:bodyPr/>
                    <a:lstStyle/>
                    <a:p>
                      <a:pPr algn="r"/>
                      <a:r>
                        <a:rPr lang="pt-BR" sz="800" dirty="0">
                          <a:solidFill>
                            <a:schemeClr val="tx1"/>
                          </a:solidFill>
                          <a:latin typeface="Lato" panose="020F0502020204030203" pitchFamily="34" charset="0"/>
                        </a:rPr>
                        <a:t>4,29%</a:t>
                      </a:r>
                    </a:p>
                  </a:txBody>
                  <a:tcPr anchor="ctr"/>
                </a:tc>
                <a:tc>
                  <a:txBody>
                    <a:bodyPr/>
                    <a:lstStyle/>
                    <a:p>
                      <a:pPr algn="r"/>
                      <a:r>
                        <a:rPr lang="pt-BR" sz="800" dirty="0">
                          <a:solidFill>
                            <a:schemeClr val="tx1"/>
                          </a:solidFill>
                          <a:latin typeface="Lato" panose="020F0502020204030203" pitchFamily="34" charset="0"/>
                        </a:rPr>
                        <a:t>2,46%</a:t>
                      </a:r>
                    </a:p>
                  </a:txBody>
                  <a:tcPr anchor="ct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3621205850"/>
                  </a:ext>
                </a:extLst>
              </a:tr>
              <a:tr h="230359">
                <a:tc gridSpan="2">
                  <a:txBody>
                    <a:bodyPr/>
                    <a:lstStyle/>
                    <a:p>
                      <a:pPr lvl="1"/>
                      <a:r>
                        <a:rPr lang="pt-BR" sz="900" dirty="0">
                          <a:latin typeface="Lato" panose="020F0502020204030203" pitchFamily="34" charset="0"/>
                        </a:rPr>
                        <a:t>Serviços</a:t>
                      </a:r>
                    </a:p>
                  </a:txBody>
                  <a:tcPr anchor="ctr">
                    <a:lnL w="1270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Serviços</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2,39%</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2,94%</a:t>
                      </a:r>
                    </a:p>
                  </a:txBody>
                  <a:tcPr anchor="ctr">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3,43%</a:t>
                      </a:r>
                    </a:p>
                  </a:txBody>
                  <a:tcPr anchor="ctr">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3,11%</a:t>
                      </a:r>
                    </a:p>
                  </a:txBody>
                  <a:tcPr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06767653"/>
                  </a:ext>
                </a:extLst>
              </a:tr>
              <a:tr h="230359">
                <a:tc gridSpan="2">
                  <a:txBody>
                    <a:bodyPr/>
                    <a:lstStyle/>
                    <a:p>
                      <a:r>
                        <a:rPr lang="pt-BR" sz="900" b="1">
                          <a:latin typeface="Lato" panose="020F0502020204030203" pitchFamily="34" charset="0"/>
                        </a:rPr>
                        <a:t>Variação do PIB – Brasil (</a:t>
                      </a:r>
                      <a:r>
                        <a:rPr lang="pt-BR" sz="900" b="1" dirty="0">
                          <a:latin typeface="Lato" panose="020F0502020204030203" pitchFamily="34" charset="0"/>
                        </a:rPr>
                        <a:t>T/T-4)</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r>
                        <a:rPr lang="pt-BR" sz="1050" dirty="0">
                          <a:latin typeface="Lato" panose="020F0502020204030203" pitchFamily="34" charset="0"/>
                        </a:rPr>
                        <a:t>Variação do PIB – CE</a:t>
                      </a:r>
                    </a:p>
                  </a:txBody>
                  <a:tcPr anchor="ctr"/>
                </a:tc>
                <a:tc>
                  <a:txBody>
                    <a:bodyPr/>
                    <a:lstStyle/>
                    <a:p>
                      <a:pPr algn="r"/>
                      <a:r>
                        <a:rPr lang="pt-BR" sz="800" b="1" dirty="0">
                          <a:solidFill>
                            <a:schemeClr val="tx1"/>
                          </a:solidFill>
                          <a:latin typeface="Lato" panose="020F0502020204030203" pitchFamily="34" charset="0"/>
                        </a:rPr>
                        <a:t>1,80%</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b="1" dirty="0">
                          <a:solidFill>
                            <a:schemeClr val="tx1"/>
                          </a:solidFill>
                          <a:latin typeface="Lato" panose="020F0502020204030203" pitchFamily="34" charset="0"/>
                        </a:rPr>
                        <a:t>2,20%</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1"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b="1" dirty="0">
                          <a:solidFill>
                            <a:schemeClr val="tx1"/>
                          </a:solidFill>
                          <a:latin typeface="Lato" panose="020F0502020204030203" pitchFamily="34" charset="0"/>
                        </a:rPr>
                        <a:t>2,70</a:t>
                      </a:r>
                      <a:r>
                        <a:rPr lang="pt-BR" sz="800" dirty="0">
                          <a:solidFill>
                            <a:schemeClr val="tx1"/>
                          </a:solidFill>
                          <a:latin typeface="Lato" panose="020F0502020204030203" pitchFamily="34" charset="0"/>
                        </a:rPr>
                        <a:t>%</a:t>
                      </a:r>
                      <a:endParaRPr lang="pt-BR" sz="800" b="1"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b="1" dirty="0">
                          <a:solidFill>
                            <a:schemeClr val="tx1"/>
                          </a:solidFill>
                          <a:latin typeface="Lato" panose="020F0502020204030203" pitchFamily="34" charset="0"/>
                        </a:rPr>
                        <a:t>2,50%</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72937854"/>
                  </a:ext>
                </a:extLst>
              </a:tr>
              <a:tr h="230359">
                <a:tc gridSpan="2">
                  <a:txBody>
                    <a:bodyPr/>
                    <a:lstStyle/>
                    <a:p>
                      <a:pPr lvl="1"/>
                      <a:r>
                        <a:rPr lang="pt-BR" sz="900" dirty="0">
                          <a:latin typeface="Lato" panose="020F0502020204030203" pitchFamily="34" charset="0"/>
                        </a:rPr>
                        <a:t>Agropecuária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Agropecuária</a:t>
                      </a:r>
                    </a:p>
                  </a:txBody>
                  <a:tcPr anchor="ctr"/>
                </a:tc>
                <a:tc>
                  <a:txBody>
                    <a:bodyPr/>
                    <a:lstStyle/>
                    <a:p>
                      <a:pPr algn="r"/>
                      <a:r>
                        <a:rPr lang="pt-BR" sz="800" dirty="0">
                          <a:solidFill>
                            <a:schemeClr val="tx1"/>
                          </a:solidFill>
                          <a:latin typeface="Lato" panose="020F0502020204030203" pitchFamily="34" charset="0"/>
                        </a:rPr>
                        <a:t>10,1%</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10,1%</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9,60%</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11,6%</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67102816"/>
                  </a:ext>
                </a:extLst>
              </a:tr>
              <a:tr h="230359">
                <a:tc gridSpan="2">
                  <a:txBody>
                    <a:bodyPr/>
                    <a:lstStyle/>
                    <a:p>
                      <a:pPr lvl="1"/>
                      <a:r>
                        <a:rPr lang="pt-BR" sz="900" dirty="0">
                          <a:latin typeface="Lato" panose="020F0502020204030203" pitchFamily="34" charset="0"/>
                        </a:rPr>
                        <a:t>Indústria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Indústria</a:t>
                      </a:r>
                    </a:p>
                  </a:txBody>
                  <a:tcPr anchor="ctr"/>
                </a:tc>
                <a:tc>
                  <a:txBody>
                    <a:bodyPr/>
                    <a:lstStyle/>
                    <a:p>
                      <a:pPr algn="r"/>
                      <a:r>
                        <a:rPr lang="pt-BR" sz="800" dirty="0">
                          <a:solidFill>
                            <a:schemeClr val="tx1"/>
                          </a:solidFill>
                          <a:latin typeface="Lato" panose="020F0502020204030203" pitchFamily="34" charset="0"/>
                        </a:rPr>
                        <a:t>1,70%</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Q3/25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1,10%</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1,80%</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1,70%</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121927"/>
                  </a:ext>
                </a:extLst>
              </a:tr>
              <a:tr h="230359">
                <a:tc gridSpan="2">
                  <a:txBody>
                    <a:bodyPr/>
                    <a:lstStyle/>
                    <a:p>
                      <a:pPr lvl="1"/>
                      <a:r>
                        <a:rPr lang="pt-BR" sz="900" dirty="0">
                          <a:latin typeface="Lato" panose="020F0502020204030203" pitchFamily="34" charset="0"/>
                        </a:rPr>
                        <a:t>Serviços</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pPr lvl="1"/>
                      <a:r>
                        <a:rPr lang="pt-BR" sz="1050" dirty="0">
                          <a:latin typeface="Lato" panose="020F0502020204030203" pitchFamily="34" charset="0"/>
                        </a:rPr>
                        <a:t>Serviços</a:t>
                      </a:r>
                    </a:p>
                  </a:txBody>
                  <a:tcPr anchor="ctr"/>
                </a:tc>
                <a:tc>
                  <a:txBody>
                    <a:bodyPr/>
                    <a:lstStyle/>
                    <a:p>
                      <a:pPr algn="r"/>
                      <a:r>
                        <a:rPr lang="pt-BR" sz="800" dirty="0">
                          <a:solidFill>
                            <a:schemeClr val="tx1"/>
                          </a:solidFill>
                          <a:latin typeface="Lato" panose="020F0502020204030203" pitchFamily="34" charset="0"/>
                        </a:rPr>
                        <a:t>1,30%</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Q3/25</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2,0%</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Q2/25</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2,20%</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1,80%</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74217694"/>
                  </a:ext>
                </a:extLst>
              </a:tr>
              <a:tr h="230359">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a:latin typeface="Lato" panose="020F0502020204030203" pitchFamily="34" charset="0"/>
                        </a:rPr>
                        <a:t>Balança Comercial (US$) – CE</a:t>
                      </a:r>
                      <a:endParaRPr lang="pt-BR" sz="900" dirty="0">
                        <a:latin typeface="Lato" panose="020F0502020204030203" pitchFamily="34" charset="0"/>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pt-BR"/>
                    </a:p>
                  </a:txBody>
                  <a:tcPr/>
                </a:tc>
                <a:tc>
                  <a:txBody>
                    <a:bodyPr/>
                    <a:lstStyle/>
                    <a:p>
                      <a:pPr algn="r"/>
                      <a:r>
                        <a:rPr lang="pt-BR" sz="800" dirty="0">
                          <a:solidFill>
                            <a:schemeClr val="tx1"/>
                          </a:solidFill>
                          <a:latin typeface="Lato" panose="020F0502020204030203" pitchFamily="34" charset="0"/>
                        </a:rPr>
                        <a:t>−17,9 mi</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jan</a:t>
                      </a: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-17,2 mi</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dez</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solidFill>
                            <a:schemeClr val="tx1"/>
                          </a:solidFill>
                          <a:latin typeface="Lato" panose="020F0502020204030203" pitchFamily="34" charset="0"/>
                        </a:rPr>
                        <a:t>-</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−17,9 mi</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9552976"/>
                  </a:ext>
                </a:extLst>
              </a:tr>
              <a:tr h="230359">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a:latin typeface="Lato" panose="020F0502020204030203" pitchFamily="34" charset="0"/>
                        </a:rPr>
                        <a:t>Balança Comercial (US$) – BR</a:t>
                      </a:r>
                      <a:endParaRPr lang="pt-BR" sz="900" dirty="0">
                        <a:latin typeface="Lato" panose="020F0502020204030203" pitchFamily="34" charset="0"/>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pt-B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t-BR" sz="800" dirty="0">
                          <a:solidFill>
                            <a:schemeClr val="tx1"/>
                          </a:solidFill>
                          <a:latin typeface="Lato" panose="020F0502020204030203" pitchFamily="34" charset="0"/>
                        </a:rPr>
                        <a:t>4,3 bi</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jan</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t-BR" sz="800" dirty="0">
                          <a:solidFill>
                            <a:schemeClr val="tx1"/>
                          </a:solidFill>
                          <a:latin typeface="Lato" panose="020F0502020204030203" pitchFamily="34" charset="0"/>
                        </a:rPr>
                        <a:t>5,8 bi</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dez</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endParaRPr lang="pt-BR" sz="800" dirty="0">
                        <a:solidFill>
                          <a:schemeClr val="tx1"/>
                        </a:solidFill>
                        <a:latin typeface="Lato" panose="020F0502020204030203" pitchFamily="34" charset="0"/>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t-BR" sz="800" dirty="0">
                          <a:solidFill>
                            <a:schemeClr val="tx1"/>
                          </a:solidFill>
                          <a:latin typeface="Lato" panose="020F0502020204030203" pitchFamily="34" charset="0"/>
                        </a:rPr>
                        <a:t>4,3 bi</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85698487"/>
                  </a:ext>
                </a:extLst>
              </a:tr>
              <a:tr h="230359">
                <a:tc gridSpan="2">
                  <a:txBody>
                    <a:bodyPr/>
                    <a:lstStyle/>
                    <a:p>
                      <a:r>
                        <a:rPr lang="pt-BR" sz="900" dirty="0">
                          <a:latin typeface="Lato" panose="020F0502020204030203" pitchFamily="34" charset="0"/>
                        </a:rPr>
                        <a:t>SELIC</a:t>
                      </a: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r>
                        <a:rPr lang="pt-BR" sz="1050" dirty="0">
                          <a:latin typeface="Lato" panose="020F0502020204030203" pitchFamily="34" charset="0"/>
                        </a:rPr>
                        <a:t>SELIC</a:t>
                      </a:r>
                    </a:p>
                  </a:txBody>
                  <a:tcPr anchor="ctr">
                    <a:lnT w="28575" cap="flat" cmpd="sng" algn="ctr">
                      <a:solidFill>
                        <a:schemeClr val="bg1"/>
                      </a:solidFill>
                      <a:prstDash val="solid"/>
                      <a:round/>
                      <a:headEnd type="none" w="med" len="med"/>
                      <a:tailEnd type="none" w="med" len="med"/>
                    </a:lnT>
                  </a:tcPr>
                </a:tc>
                <a:tc>
                  <a:txBody>
                    <a:bodyPr/>
                    <a:lstStyle/>
                    <a:p>
                      <a:pPr algn="r"/>
                      <a:r>
                        <a:rPr lang="pt-BR" sz="800" dirty="0">
                          <a:latin typeface="Lato" panose="020F0502020204030203" pitchFamily="34" charset="0"/>
                        </a:rPr>
                        <a:t>15%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fev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15%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jan</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a:t>
                      </a:r>
                    </a:p>
                  </a:txBody>
                  <a:tcPr anchor="ct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lang="pt-BR" sz="800" dirty="0">
                          <a:latin typeface="Lato" panose="020F0502020204030203" pitchFamily="34" charset="0"/>
                        </a:rPr>
                        <a:t>-</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14992064"/>
                  </a:ext>
                </a:extLst>
              </a:tr>
            </a:tbl>
          </a:graphicData>
        </a:graphic>
      </p:graphicFrame>
      <p:graphicFrame>
        <p:nvGraphicFramePr>
          <p:cNvPr id="25" name="Tabela 16">
            <a:extLst>
              <a:ext uri="{FF2B5EF4-FFF2-40B4-BE49-F238E27FC236}">
                <a16:creationId xmlns:a16="http://schemas.microsoft.com/office/drawing/2014/main" id="{762247BF-6F71-4A14-BD79-95411ABC97F4}"/>
              </a:ext>
            </a:extLst>
          </p:cNvPr>
          <p:cNvGraphicFramePr>
            <a:graphicFrameLocks noGrp="1"/>
          </p:cNvGraphicFramePr>
          <p:nvPr>
            <p:extLst>
              <p:ext uri="{D42A27DB-BD31-4B8C-83A1-F6EECF244321}">
                <p14:modId xmlns:p14="http://schemas.microsoft.com/office/powerpoint/2010/main" val="3903568397"/>
              </p:ext>
            </p:extLst>
          </p:nvPr>
        </p:nvGraphicFramePr>
        <p:xfrm>
          <a:off x="351691" y="6908806"/>
          <a:ext cx="6154619" cy="1800003"/>
        </p:xfrm>
        <a:graphic>
          <a:graphicData uri="http://schemas.openxmlformats.org/drawingml/2006/table">
            <a:tbl>
              <a:tblPr firstRow="1" bandRow="1">
                <a:tableStyleId>{21E4AEA4-8DFA-4A89-87EB-49C32662AFE0}</a:tableStyleId>
              </a:tblPr>
              <a:tblGrid>
                <a:gridCol w="2218677">
                  <a:extLst>
                    <a:ext uri="{9D8B030D-6E8A-4147-A177-3AD203B41FA5}">
                      <a16:colId xmlns:a16="http://schemas.microsoft.com/office/drawing/2014/main" val="4288421469"/>
                    </a:ext>
                  </a:extLst>
                </a:gridCol>
                <a:gridCol w="838760">
                  <a:extLst>
                    <a:ext uri="{9D8B030D-6E8A-4147-A177-3AD203B41FA5}">
                      <a16:colId xmlns:a16="http://schemas.microsoft.com/office/drawing/2014/main" val="1455526089"/>
                    </a:ext>
                  </a:extLst>
                </a:gridCol>
                <a:gridCol w="723678">
                  <a:extLst>
                    <a:ext uri="{9D8B030D-6E8A-4147-A177-3AD203B41FA5}">
                      <a16:colId xmlns:a16="http://schemas.microsoft.com/office/drawing/2014/main" val="1967478915"/>
                    </a:ext>
                  </a:extLst>
                </a:gridCol>
                <a:gridCol w="723678">
                  <a:extLst>
                    <a:ext uri="{9D8B030D-6E8A-4147-A177-3AD203B41FA5}">
                      <a16:colId xmlns:a16="http://schemas.microsoft.com/office/drawing/2014/main" val="3106372087"/>
                    </a:ext>
                  </a:extLst>
                </a:gridCol>
                <a:gridCol w="723678">
                  <a:extLst>
                    <a:ext uri="{9D8B030D-6E8A-4147-A177-3AD203B41FA5}">
                      <a16:colId xmlns:a16="http://schemas.microsoft.com/office/drawing/2014/main" val="1512312018"/>
                    </a:ext>
                  </a:extLst>
                </a:gridCol>
                <a:gridCol w="926148">
                  <a:extLst>
                    <a:ext uri="{9D8B030D-6E8A-4147-A177-3AD203B41FA5}">
                      <a16:colId xmlns:a16="http://schemas.microsoft.com/office/drawing/2014/main" val="4286349424"/>
                    </a:ext>
                  </a:extLst>
                </a:gridCol>
              </a:tblGrid>
              <a:tr h="38360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t-BR" sz="900" b="1">
                          <a:solidFill>
                            <a:schemeClr val="bg1"/>
                          </a:solidFill>
                          <a:latin typeface="Lato" panose="020F0502020204030203" pitchFamily="34" charset="0"/>
                          <a:ea typeface="Lato" panose="020F0502020204030203" pitchFamily="34" charset="0"/>
                          <a:cs typeface="Lato" panose="020F0502020204030203" pitchFamily="34" charset="0"/>
                        </a:rPr>
                        <a:t>Indicadores sociais - Ceará</a:t>
                      </a:r>
                      <a:endParaRPr lang="pt-BR" sz="900" b="1"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nchor="ctr"/>
                </a:tc>
                <a:tc gridSpan="2">
                  <a:txBody>
                    <a:bodyPr/>
                    <a:lstStyle/>
                    <a:p>
                      <a:pPr algn="ctr"/>
                      <a:r>
                        <a:rPr lang="pt-BR" sz="900">
                          <a:solidFill>
                            <a:schemeClr val="bg1"/>
                          </a:solidFill>
                          <a:latin typeface="Lato" panose="020F0502020204030203" pitchFamily="34" charset="0"/>
                          <a:ea typeface="Lato" panose="020F0502020204030203" pitchFamily="34" charset="0"/>
                          <a:cs typeface="Lato" panose="020F0502020204030203" pitchFamily="34" charset="0"/>
                        </a:rPr>
                        <a:t>Último resultado</a:t>
                      </a:r>
                      <a:endParaRPr lang="pt-BR" sz="900"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nchor="ctr"/>
                </a:tc>
                <a:tc hMerge="1">
                  <a:txBody>
                    <a:bodyPr/>
                    <a:lstStyle/>
                    <a:p>
                      <a:endParaRPr lang="pt-BR"/>
                    </a:p>
                  </a:txBody>
                  <a:tcPr/>
                </a:tc>
                <a:tc gridSpan="2">
                  <a:txBody>
                    <a:bodyPr/>
                    <a:lstStyle/>
                    <a:p>
                      <a:pPr algn="ctr"/>
                      <a:r>
                        <a:rPr lang="pt-BR" sz="900" dirty="0">
                          <a:solidFill>
                            <a:schemeClr val="bg1"/>
                          </a:solidFill>
                          <a:latin typeface="Lato" panose="020F0502020204030203" pitchFamily="34" charset="0"/>
                          <a:ea typeface="Lato" panose="020F0502020204030203" pitchFamily="34" charset="0"/>
                          <a:cs typeface="Lato" panose="020F0502020204030203" pitchFamily="34" charset="0"/>
                        </a:rPr>
                        <a:t>Anterior</a:t>
                      </a:r>
                    </a:p>
                  </a:txBody>
                  <a:tcPr anchor="ctr"/>
                </a:tc>
                <a:tc hMerge="1">
                  <a:txBody>
                    <a:bodyPr/>
                    <a:lstStyle/>
                    <a:p>
                      <a:endParaRPr lang="pt-BR"/>
                    </a:p>
                  </a:txBody>
                  <a:tcPr/>
                </a:tc>
                <a:tc>
                  <a:txBody>
                    <a:bodyPr/>
                    <a:lstStyle/>
                    <a:p>
                      <a:pPr algn="ctr"/>
                      <a:r>
                        <a:rPr lang="pt-BR" sz="900">
                          <a:solidFill>
                            <a:schemeClr val="bg1"/>
                          </a:solidFill>
                          <a:latin typeface="Lato" panose="020F0502020204030203" pitchFamily="34" charset="0"/>
                          <a:ea typeface="Lato" panose="020F0502020204030203" pitchFamily="34" charset="0"/>
                          <a:cs typeface="Lato" panose="020F0502020204030203" pitchFamily="34" charset="0"/>
                        </a:rPr>
                        <a:t>Estoque de empregos</a:t>
                      </a:r>
                      <a:endParaRPr lang="pt-BR" sz="900"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nchor="ctr"/>
                </a:tc>
                <a:extLst>
                  <a:ext uri="{0D108BD9-81ED-4DB2-BD59-A6C34878D82A}">
                    <a16:rowId xmlns:a16="http://schemas.microsoft.com/office/drawing/2014/main" val="919174831"/>
                  </a:ext>
                </a:extLst>
              </a:tr>
              <a:tr h="236066">
                <a:tc>
                  <a:txBody>
                    <a:bodyPr/>
                    <a:lstStyle/>
                    <a:p>
                      <a:r>
                        <a:rPr lang="pt-BR" sz="900">
                          <a:latin typeface="Lato" panose="020F0502020204030203" pitchFamily="34" charset="0"/>
                          <a:ea typeface="Lato" panose="020F0502020204030203" pitchFamily="34" charset="0"/>
                          <a:cs typeface="Lato" panose="020F0502020204030203" pitchFamily="34" charset="0"/>
                        </a:rPr>
                        <a:t>População censitária</a:t>
                      </a:r>
                      <a:endParaRPr lang="pt-BR" sz="900" dirty="0">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8.794.957</a:t>
                      </a:r>
                    </a:p>
                  </a:txBody>
                  <a:tcPr anchor="ctr"/>
                </a:tc>
                <a:tc>
                  <a:txBody>
                    <a:bodyPr/>
                    <a:lstStyle/>
                    <a:p>
                      <a:pPr algn="ctr"/>
                      <a:r>
                        <a:rPr lang="pt-BR" sz="500" dirty="0">
                          <a:latin typeface="Lato" panose="020F0502020204030203" pitchFamily="34" charset="0"/>
                          <a:ea typeface="Lato" panose="020F0502020204030203" pitchFamily="34" charset="0"/>
                          <a:cs typeface="Lato" panose="020F0502020204030203" pitchFamily="34" charset="0"/>
                        </a:rPr>
                        <a:t>2022</a:t>
                      </a: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8.452.381</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2010</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8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a:t>
                      </a:r>
                      <a:endParaRPr kumimoji="0" lang="pt-BR" sz="8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txBody>
                  <a:tcPr anchor="ctr"/>
                </a:tc>
                <a:extLst>
                  <a:ext uri="{0D108BD9-81ED-4DB2-BD59-A6C34878D82A}">
                    <a16:rowId xmlns:a16="http://schemas.microsoft.com/office/drawing/2014/main" val="3361315388"/>
                  </a:ext>
                </a:extLst>
              </a:tr>
              <a:tr h="236066">
                <a:tc>
                  <a:txBody>
                    <a:bodyPr/>
                    <a:lstStyle/>
                    <a:p>
                      <a:r>
                        <a:rPr lang="pt-BR" sz="900" dirty="0">
                          <a:latin typeface="Lato" panose="020F0502020204030203" pitchFamily="34" charset="0"/>
                          <a:ea typeface="Lato" panose="020F0502020204030203" pitchFamily="34" charset="0"/>
                          <a:cs typeface="Lato" panose="020F0502020204030203" pitchFamily="34" charset="0"/>
                        </a:rPr>
                        <a:t>CAGED</a:t>
                      </a: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-10.800</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dez</a:t>
                      </a:r>
                      <a:r>
                        <a:rPr kumimoji="0" lang="pt-BR" sz="500" b="0" i="0" u="none" strike="noStrike" kern="1200" cap="none" spc="0" normalizeH="0" baseline="0" noProof="0">
                          <a:ln>
                            <a:noFill/>
                          </a:ln>
                          <a:solidFill>
                            <a:prstClr val="black"/>
                          </a:solidFill>
                          <a:effectLst/>
                          <a:uLnTx/>
                          <a:uFillTx/>
                          <a:latin typeface="Lato" panose="020F0502020204030203" pitchFamily="34" charset="0"/>
                          <a:ea typeface="+mn-ea"/>
                          <a:cs typeface="+mn-cs"/>
                        </a:rPr>
                        <a:t>/25</a:t>
                      </a:r>
                      <a:endPar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5.874</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/25</a:t>
                      </a: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1.458.024</a:t>
                      </a:r>
                    </a:p>
                  </a:txBody>
                  <a:tcPr anchor="ctr"/>
                </a:tc>
                <a:extLst>
                  <a:ext uri="{0D108BD9-81ED-4DB2-BD59-A6C34878D82A}">
                    <a16:rowId xmlns:a16="http://schemas.microsoft.com/office/drawing/2014/main" val="1841288578"/>
                  </a:ext>
                </a:extLst>
              </a:tr>
              <a:tr h="236066">
                <a:tc>
                  <a:txBody>
                    <a:bodyPr/>
                    <a:lstStyle/>
                    <a:p>
                      <a:pPr lvl="1"/>
                      <a:r>
                        <a:rPr lang="pt-BR" sz="900" dirty="0">
                          <a:latin typeface="Lato" panose="020F0502020204030203" pitchFamily="34" charset="0"/>
                          <a:ea typeface="Lato" panose="020F0502020204030203" pitchFamily="34" charset="0"/>
                          <a:cs typeface="Lato" panose="020F0502020204030203" pitchFamily="34" charset="0"/>
                        </a:rPr>
                        <a:t>Comércio</a:t>
                      </a: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1.163</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dez</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3.167</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/25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t-BR" sz="800" dirty="0">
                          <a:latin typeface="Lato" panose="020F0502020204030203" pitchFamily="34" charset="0"/>
                          <a:ea typeface="Lato" panose="020F0502020204030203" pitchFamily="34" charset="0"/>
                          <a:cs typeface="Lato" panose="020F0502020204030203" pitchFamily="34" charset="0"/>
                        </a:rPr>
                        <a:t>300.797</a:t>
                      </a:r>
                    </a:p>
                  </a:txBody>
                  <a:tcPr anchor="ctr"/>
                </a:tc>
                <a:extLst>
                  <a:ext uri="{0D108BD9-81ED-4DB2-BD59-A6C34878D82A}">
                    <a16:rowId xmlns:a16="http://schemas.microsoft.com/office/drawing/2014/main" val="3801857426"/>
                  </a:ext>
                </a:extLst>
              </a:tr>
              <a:tr h="236066">
                <a:tc>
                  <a:txBody>
                    <a:bodyPr/>
                    <a:lstStyle/>
                    <a:p>
                      <a:pPr lvl="1"/>
                      <a:r>
                        <a:rPr lang="pt-BR" sz="900" dirty="0">
                          <a:latin typeface="Lato" panose="020F0502020204030203" pitchFamily="34" charset="0"/>
                          <a:ea typeface="Lato" panose="020F0502020204030203" pitchFamily="34" charset="0"/>
                          <a:cs typeface="Lato" panose="020F0502020204030203" pitchFamily="34" charset="0"/>
                        </a:rPr>
                        <a:t>Serviços</a:t>
                      </a: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-4.735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dez</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/25</a:t>
                      </a: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3.633</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err="1">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nov</a:t>
                      </a:r>
                      <a:r>
                        <a:rPr kumimoji="0" lang="pt-BR" sz="5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/25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t-BR" sz="800" dirty="0">
                          <a:latin typeface="Lato" panose="020F0502020204030203" pitchFamily="34" charset="0"/>
                          <a:ea typeface="Lato" panose="020F0502020204030203" pitchFamily="34" charset="0"/>
                          <a:cs typeface="Lato" panose="020F0502020204030203" pitchFamily="34" charset="0"/>
                        </a:rPr>
                        <a:t>750.728</a:t>
                      </a:r>
                    </a:p>
                  </a:txBody>
                  <a:tcPr anchor="ctr"/>
                </a:tc>
                <a:extLst>
                  <a:ext uri="{0D108BD9-81ED-4DB2-BD59-A6C34878D82A}">
                    <a16:rowId xmlns:a16="http://schemas.microsoft.com/office/drawing/2014/main" val="3623254566"/>
                  </a:ext>
                </a:extLst>
              </a:tr>
              <a:tr h="236066">
                <a:tc>
                  <a:txBody>
                    <a:bodyPr/>
                    <a:lstStyle/>
                    <a:p>
                      <a:r>
                        <a:rPr lang="pt-BR" sz="900">
                          <a:latin typeface="Lato" panose="020F0502020204030203" pitchFamily="34" charset="0"/>
                          <a:ea typeface="Lato" panose="020F0502020204030203" pitchFamily="34" charset="0"/>
                          <a:cs typeface="Lato" panose="020F0502020204030203" pitchFamily="34" charset="0"/>
                        </a:rPr>
                        <a:t>Desemprego (</a:t>
                      </a:r>
                      <a:r>
                        <a:rPr lang="pt-BR" sz="900" dirty="0">
                          <a:latin typeface="Lato" panose="020F0502020204030203" pitchFamily="34" charset="0"/>
                          <a:ea typeface="Lato" panose="020F0502020204030203" pitchFamily="34" charset="0"/>
                          <a:cs typeface="Lato" panose="020F0502020204030203" pitchFamily="34" charset="0"/>
                        </a:rPr>
                        <a:t>T/T-1)</a:t>
                      </a: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6,50%</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Q4/25</a:t>
                      </a:r>
                      <a:endParaRPr lang="pt-BR" sz="500" dirty="0">
                        <a:solidFill>
                          <a:schemeClr val="tx1"/>
                        </a:solidFill>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6, 44%</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Q3/25</a:t>
                      </a:r>
                      <a:endParaRPr lang="pt-BR" sz="500" dirty="0">
                        <a:solidFill>
                          <a:schemeClr val="tx1"/>
                        </a:solidFill>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a:t>
                      </a:r>
                    </a:p>
                  </a:txBody>
                  <a:tcPr anchor="ctr"/>
                </a:tc>
                <a:extLst>
                  <a:ext uri="{0D108BD9-81ED-4DB2-BD59-A6C34878D82A}">
                    <a16:rowId xmlns:a16="http://schemas.microsoft.com/office/drawing/2014/main" val="1049133327"/>
                  </a:ext>
                </a:extLst>
              </a:tr>
              <a:tr h="236066">
                <a:tc>
                  <a:txBody>
                    <a:bodyPr/>
                    <a:lstStyle/>
                    <a:p>
                      <a:r>
                        <a:rPr lang="pt-BR" sz="900" dirty="0">
                          <a:latin typeface="Lato" panose="020F0502020204030203" pitchFamily="34" charset="0"/>
                          <a:ea typeface="Lato" panose="020F0502020204030203" pitchFamily="34" charset="0"/>
                          <a:cs typeface="Lato" panose="020F0502020204030203" pitchFamily="34" charset="0"/>
                        </a:rPr>
                        <a:t>Informalidade</a:t>
                      </a: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53,5%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Q4/25</a:t>
                      </a:r>
                      <a:endParaRPr lang="pt-BR" sz="500" dirty="0">
                        <a:solidFill>
                          <a:schemeClr val="tx1"/>
                        </a:solidFill>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a:r>
                        <a:rPr lang="pt-BR" sz="800" dirty="0">
                          <a:solidFill>
                            <a:schemeClr val="tx1"/>
                          </a:solidFill>
                          <a:latin typeface="Lato" panose="020F0502020204030203" pitchFamily="34" charset="0"/>
                          <a:ea typeface="Lato" panose="020F0502020204030203" pitchFamily="34" charset="0"/>
                          <a:cs typeface="Lato" panose="020F0502020204030203" pitchFamily="34" charset="0"/>
                        </a:rPr>
                        <a:t>51%</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pt-BR" sz="500" b="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Q3/25</a:t>
                      </a:r>
                      <a:endParaRPr lang="pt-BR" sz="500" dirty="0">
                        <a:solidFill>
                          <a:schemeClr val="tx1"/>
                        </a:solidFill>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a:r>
                        <a:rPr lang="pt-BR" sz="800" dirty="0">
                          <a:latin typeface="Lato" panose="020F0502020204030203" pitchFamily="34" charset="0"/>
                          <a:ea typeface="Lato" panose="020F0502020204030203" pitchFamily="34" charset="0"/>
                          <a:cs typeface="Lato" panose="020F0502020204030203" pitchFamily="34" charset="0"/>
                        </a:rPr>
                        <a:t>-</a:t>
                      </a:r>
                    </a:p>
                  </a:txBody>
                  <a:tcPr anchor="ctr"/>
                </a:tc>
                <a:extLst>
                  <a:ext uri="{0D108BD9-81ED-4DB2-BD59-A6C34878D82A}">
                    <a16:rowId xmlns:a16="http://schemas.microsoft.com/office/drawing/2014/main" val="2796685117"/>
                  </a:ext>
                </a:extLst>
              </a:tr>
            </a:tbl>
          </a:graphicData>
        </a:graphic>
      </p:graphicFrame>
      <p:pic>
        <p:nvPicPr>
          <p:cNvPr id="14" name="Imagem 13" descr="Logotipo, nome da empresa&#10;&#10;Descrição gerada automaticamente">
            <a:extLst>
              <a:ext uri="{FF2B5EF4-FFF2-40B4-BE49-F238E27FC236}">
                <a16:creationId xmlns:a16="http://schemas.microsoft.com/office/drawing/2014/main" id="{66EAA605-3718-9A7D-C148-AEEFAAD92D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5772" y="9174817"/>
            <a:ext cx="940495" cy="443317"/>
          </a:xfrm>
          <a:prstGeom prst="rect">
            <a:avLst/>
          </a:prstGeom>
        </p:spPr>
      </p:pic>
      <p:pic>
        <p:nvPicPr>
          <p:cNvPr id="16" name="Gráfico 15" descr="Selo 1 com preenchimento sólido">
            <a:extLst>
              <a:ext uri="{FF2B5EF4-FFF2-40B4-BE49-F238E27FC236}">
                <a16:creationId xmlns:a16="http://schemas.microsoft.com/office/drawing/2014/main" id="{7998264B-FD86-6FD1-7BF6-11DF109444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7528" y="9500743"/>
            <a:ext cx="335197" cy="335197"/>
          </a:xfrm>
          <a:prstGeom prst="rect">
            <a:avLst/>
          </a:prstGeom>
        </p:spPr>
      </p:pic>
      <p:sp>
        <p:nvSpPr>
          <p:cNvPr id="11" name="CaixaDeTexto 10">
            <a:extLst>
              <a:ext uri="{FF2B5EF4-FFF2-40B4-BE49-F238E27FC236}">
                <a16:creationId xmlns:a16="http://schemas.microsoft.com/office/drawing/2014/main" id="{BC002AC3-9845-44BA-967F-FAB44AC97D77}"/>
              </a:ext>
            </a:extLst>
          </p:cNvPr>
          <p:cNvSpPr txBox="1"/>
          <p:nvPr/>
        </p:nvSpPr>
        <p:spPr>
          <a:xfrm>
            <a:off x="321733" y="8837344"/>
            <a:ext cx="4412192" cy="830997"/>
          </a:xfrm>
          <a:prstGeom prst="rect">
            <a:avLst/>
          </a:prstGeom>
          <a:noFill/>
        </p:spPr>
        <p:txBody>
          <a:bodyPr wrap="square" rtlCol="0">
            <a:spAutoFit/>
          </a:bodyPr>
          <a:lstStyle/>
          <a:p>
            <a:r>
              <a:rPr lang="pt-BR" sz="800" b="1" dirty="0">
                <a:solidFill>
                  <a:schemeClr val="tx1">
                    <a:lumMod val="75000"/>
                    <a:lumOff val="25000"/>
                  </a:schemeClr>
                </a:solidFill>
                <a:latin typeface="Lato" panose="020F0502020204030203" pitchFamily="34" charset="0"/>
              </a:rPr>
              <a:t>Legenda</a:t>
            </a:r>
          </a:p>
          <a:p>
            <a:r>
              <a:rPr lang="pt-BR" sz="800" i="1" dirty="0">
                <a:solidFill>
                  <a:schemeClr val="tx1">
                    <a:lumMod val="75000"/>
                    <a:lumOff val="25000"/>
                  </a:schemeClr>
                </a:solidFill>
                <a:latin typeface="Lato" panose="020F0502020204030203" pitchFamily="34" charset="0"/>
              </a:rPr>
              <a:t>IPCA: Índice de Preços ao Consumidor Amplo</a:t>
            </a:r>
          </a:p>
          <a:p>
            <a:r>
              <a:rPr lang="pt-BR" sz="800" i="1" dirty="0">
                <a:solidFill>
                  <a:schemeClr val="tx1">
                    <a:lumMod val="75000"/>
                    <a:lumOff val="25000"/>
                  </a:schemeClr>
                </a:solidFill>
                <a:latin typeface="Lato" panose="020F0502020204030203" pitchFamily="34" charset="0"/>
              </a:rPr>
              <a:t>INPC: Índice Nacional de Preços ao Consumidor</a:t>
            </a:r>
          </a:p>
          <a:p>
            <a:r>
              <a:rPr lang="pt-BR" sz="800" i="1" dirty="0">
                <a:solidFill>
                  <a:schemeClr val="tx1">
                    <a:lumMod val="75000"/>
                    <a:lumOff val="25000"/>
                  </a:schemeClr>
                </a:solidFill>
                <a:latin typeface="Lato" panose="020F0502020204030203" pitchFamily="34" charset="0"/>
              </a:rPr>
              <a:t>PMC: Pesquisa Mensal do Comércio (</a:t>
            </a:r>
            <a:r>
              <a:rPr lang="pt-BR" sz="600" i="1" dirty="0">
                <a:solidFill>
                  <a:schemeClr val="tx1">
                    <a:lumMod val="75000"/>
                    <a:lumOff val="25000"/>
                  </a:schemeClr>
                </a:solidFill>
                <a:latin typeface="Lato" panose="020F0502020204030203" pitchFamily="34" charset="0"/>
              </a:rPr>
              <a:t>Volume de vendas - Variação mês/mês imediatamente anterior (M/M-1)</a:t>
            </a:r>
            <a:r>
              <a:rPr lang="pt-BR" sz="800" i="1" dirty="0">
                <a:solidFill>
                  <a:schemeClr val="tx1">
                    <a:lumMod val="75000"/>
                    <a:lumOff val="25000"/>
                  </a:schemeClr>
                </a:solidFill>
                <a:latin typeface="Lato" panose="020F0502020204030203" pitchFamily="34" charset="0"/>
              </a:rPr>
              <a:t>)</a:t>
            </a:r>
          </a:p>
          <a:p>
            <a:r>
              <a:rPr lang="pt-BR" sz="800" i="1" dirty="0">
                <a:solidFill>
                  <a:schemeClr val="tx1">
                    <a:lumMod val="75000"/>
                    <a:lumOff val="25000"/>
                  </a:schemeClr>
                </a:solidFill>
                <a:latin typeface="Lato" panose="020F0502020204030203" pitchFamily="34" charset="0"/>
              </a:rPr>
              <a:t>PMS: Pesquisa Mensal do Serviços (</a:t>
            </a:r>
            <a:r>
              <a:rPr lang="pt-BR" sz="600" i="1" dirty="0">
                <a:solidFill>
                  <a:schemeClr val="tx1">
                    <a:lumMod val="75000"/>
                    <a:lumOff val="25000"/>
                  </a:schemeClr>
                </a:solidFill>
                <a:latin typeface="Lato" panose="020F0502020204030203" pitchFamily="34" charset="0"/>
              </a:rPr>
              <a:t>Volume de serviços - Variação mês/mês imediatamente anterior (M/M-1)</a:t>
            </a:r>
            <a:r>
              <a:rPr lang="pt-BR" sz="800" i="1" dirty="0">
                <a:solidFill>
                  <a:schemeClr val="tx1">
                    <a:lumMod val="75000"/>
                    <a:lumOff val="25000"/>
                  </a:schemeClr>
                </a:solidFill>
                <a:latin typeface="Lato" panose="020F0502020204030203" pitchFamily="34" charset="0"/>
              </a:rPr>
              <a:t>)</a:t>
            </a:r>
          </a:p>
          <a:p>
            <a:r>
              <a:rPr lang="pt-BR" sz="800" i="1" dirty="0">
                <a:solidFill>
                  <a:schemeClr val="tx1">
                    <a:lumMod val="75000"/>
                    <a:lumOff val="25000"/>
                  </a:schemeClr>
                </a:solidFill>
                <a:latin typeface="Lato" panose="020F0502020204030203" pitchFamily="34" charset="0"/>
              </a:rPr>
              <a:t>CAGED: Cadastro Geral de Empregados e Desempregados</a:t>
            </a:r>
          </a:p>
        </p:txBody>
      </p:sp>
      <p:sp>
        <p:nvSpPr>
          <p:cNvPr id="9" name="CaixaDeTexto 8">
            <a:extLst>
              <a:ext uri="{FF2B5EF4-FFF2-40B4-BE49-F238E27FC236}">
                <a16:creationId xmlns:a16="http://schemas.microsoft.com/office/drawing/2014/main" id="{49F93C3A-1291-2714-BD49-B8151CDFD062}"/>
              </a:ext>
            </a:extLst>
          </p:cNvPr>
          <p:cNvSpPr txBox="1"/>
          <p:nvPr/>
        </p:nvSpPr>
        <p:spPr>
          <a:xfrm>
            <a:off x="351691" y="721443"/>
            <a:ext cx="1051891" cy="246221"/>
          </a:xfrm>
          <a:prstGeom prst="rect">
            <a:avLst/>
          </a:prstGeom>
          <a:noFill/>
        </p:spPr>
        <p:txBody>
          <a:bodyPr wrap="none" rtlCol="0">
            <a:spAutoFit/>
          </a:bodyPr>
          <a:lstStyle/>
          <a:p>
            <a:r>
              <a:rPr lang="pt-BR" sz="1000" dirty="0">
                <a:solidFill>
                  <a:schemeClr val="accent2">
                    <a:lumMod val="75000"/>
                  </a:schemeClr>
                </a:solidFill>
                <a:latin typeface="Lato Black" panose="020F0A02020204030203" pitchFamily="34" charset="0"/>
              </a:rPr>
              <a:t>N° 47- FEV/26</a:t>
            </a:r>
          </a:p>
        </p:txBody>
      </p:sp>
    </p:spTree>
    <p:extLst>
      <p:ext uri="{BB962C8B-B14F-4D97-AF65-F5344CB8AC3E}">
        <p14:creationId xmlns:p14="http://schemas.microsoft.com/office/powerpoint/2010/main" val="4187277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 name="Imagem 37" descr="Logotipo, nome da empresa&#10;&#10;Descrição gerada automaticamente">
            <a:extLst>
              <a:ext uri="{FF2B5EF4-FFF2-40B4-BE49-F238E27FC236}">
                <a16:creationId xmlns:a16="http://schemas.microsoft.com/office/drawing/2014/main" id="{80FE84B4-CC83-EB7E-DFB2-C46036DB87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5772" y="9174817"/>
            <a:ext cx="940495" cy="443317"/>
          </a:xfrm>
          <a:prstGeom prst="rect">
            <a:avLst/>
          </a:prstGeom>
        </p:spPr>
      </p:pic>
      <p:pic>
        <p:nvPicPr>
          <p:cNvPr id="39" name="Gráfico 38" descr="Crachá com preenchimento sólido">
            <a:extLst>
              <a:ext uri="{FF2B5EF4-FFF2-40B4-BE49-F238E27FC236}">
                <a16:creationId xmlns:a16="http://schemas.microsoft.com/office/drawing/2014/main" id="{C23D9282-A518-2FF3-A9DC-186C9207DB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7528" y="9500744"/>
            <a:ext cx="335197" cy="335197"/>
          </a:xfrm>
          <a:prstGeom prst="rect">
            <a:avLst/>
          </a:prstGeom>
        </p:spPr>
      </p:pic>
      <p:sp>
        <p:nvSpPr>
          <p:cNvPr id="22" name="CaixaDeTexto 21">
            <a:extLst>
              <a:ext uri="{FF2B5EF4-FFF2-40B4-BE49-F238E27FC236}">
                <a16:creationId xmlns:a16="http://schemas.microsoft.com/office/drawing/2014/main" id="{D2022418-78A6-4586-B365-CE1C376C84B8}"/>
              </a:ext>
            </a:extLst>
          </p:cNvPr>
          <p:cNvSpPr txBox="1"/>
          <p:nvPr/>
        </p:nvSpPr>
        <p:spPr>
          <a:xfrm>
            <a:off x="329352" y="1226584"/>
            <a:ext cx="6193642"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MERCADO AGUARDA IPCA 15 MENOR QUE O MESMO PERÍODO DO ANO ANTERIOR</a:t>
            </a:r>
          </a:p>
        </p:txBody>
      </p:sp>
      <p:sp>
        <p:nvSpPr>
          <p:cNvPr id="23" name="Retângulo 22">
            <a:extLst>
              <a:ext uri="{FF2B5EF4-FFF2-40B4-BE49-F238E27FC236}">
                <a16:creationId xmlns:a16="http://schemas.microsoft.com/office/drawing/2014/main" id="{50DDC7A5-65D3-46DA-A4B3-9C27ED24305E}"/>
              </a:ext>
            </a:extLst>
          </p:cNvPr>
          <p:cNvSpPr/>
          <p:nvPr/>
        </p:nvSpPr>
        <p:spPr>
          <a:xfrm>
            <a:off x="0" y="3865818"/>
            <a:ext cx="6858000" cy="2317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latin typeface="Lato"/>
            </a:endParaRPr>
          </a:p>
        </p:txBody>
      </p:sp>
      <p:sp>
        <p:nvSpPr>
          <p:cNvPr id="28" name="CaixaDeTexto 27">
            <a:extLst>
              <a:ext uri="{FF2B5EF4-FFF2-40B4-BE49-F238E27FC236}">
                <a16:creationId xmlns:a16="http://schemas.microsoft.com/office/drawing/2014/main" id="{BE71A8D7-BAA9-4B93-91F4-0137B9372CEB}"/>
              </a:ext>
            </a:extLst>
          </p:cNvPr>
          <p:cNvSpPr txBox="1"/>
          <p:nvPr/>
        </p:nvSpPr>
        <p:spPr>
          <a:xfrm>
            <a:off x="336254" y="3649255"/>
            <a:ext cx="6192000"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AUMENTO POTENCIAL DE INFLAÇÃO GENERALIZADA</a:t>
            </a:r>
          </a:p>
        </p:txBody>
      </p:sp>
      <p:sp>
        <p:nvSpPr>
          <p:cNvPr id="24" name="CaixaDeTexto 23">
            <a:extLst>
              <a:ext uri="{FF2B5EF4-FFF2-40B4-BE49-F238E27FC236}">
                <a16:creationId xmlns:a16="http://schemas.microsoft.com/office/drawing/2014/main" id="{C44A6528-03D9-4AAF-AEAE-50EA50098B07}"/>
              </a:ext>
            </a:extLst>
          </p:cNvPr>
          <p:cNvSpPr txBox="1"/>
          <p:nvPr/>
        </p:nvSpPr>
        <p:spPr>
          <a:xfrm>
            <a:off x="329353" y="6289223"/>
            <a:ext cx="6204197"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MERCADO DE TRABALHO NO CEARÁ </a:t>
            </a:r>
            <a:r>
              <a:rPr lang="pt-BR" sz="1000">
                <a:solidFill>
                  <a:schemeClr val="bg1"/>
                </a:solidFill>
                <a:latin typeface="Lato"/>
              </a:rPr>
              <a:t>EM 2025</a:t>
            </a:r>
            <a:endParaRPr lang="pt-BR" sz="1000" dirty="0">
              <a:solidFill>
                <a:schemeClr val="bg1"/>
              </a:solidFill>
              <a:latin typeface="Lato"/>
            </a:endParaRPr>
          </a:p>
        </p:txBody>
      </p:sp>
      <p:sp>
        <p:nvSpPr>
          <p:cNvPr id="21" name="CaixaDeTexto 20">
            <a:extLst>
              <a:ext uri="{FF2B5EF4-FFF2-40B4-BE49-F238E27FC236}">
                <a16:creationId xmlns:a16="http://schemas.microsoft.com/office/drawing/2014/main" id="{CFDC5332-F16E-9B8D-9D59-F3EB38995F9D}"/>
              </a:ext>
            </a:extLst>
          </p:cNvPr>
          <p:cNvSpPr txBox="1"/>
          <p:nvPr/>
        </p:nvSpPr>
        <p:spPr>
          <a:xfrm>
            <a:off x="351691" y="721443"/>
            <a:ext cx="1051891" cy="246221"/>
          </a:xfrm>
          <a:prstGeom prst="rect">
            <a:avLst/>
          </a:prstGeom>
          <a:noFill/>
        </p:spPr>
        <p:txBody>
          <a:bodyPr wrap="none" rtlCol="0">
            <a:spAutoFit/>
          </a:bodyPr>
          <a:lstStyle/>
          <a:p>
            <a:r>
              <a:rPr lang="pt-BR" sz="1000" dirty="0">
                <a:solidFill>
                  <a:schemeClr val="accent2">
                    <a:lumMod val="75000"/>
                  </a:schemeClr>
                </a:solidFill>
                <a:latin typeface="Lato Black" panose="020F0A02020204030203" pitchFamily="34" charset="0"/>
              </a:rPr>
              <a:t>N° 47- FEV/26</a:t>
            </a:r>
          </a:p>
        </p:txBody>
      </p:sp>
      <p:sp>
        <p:nvSpPr>
          <p:cNvPr id="9" name="CaixaDeTexto 8">
            <a:extLst>
              <a:ext uri="{FF2B5EF4-FFF2-40B4-BE49-F238E27FC236}">
                <a16:creationId xmlns:a16="http://schemas.microsoft.com/office/drawing/2014/main" id="{0E24CBD9-8A31-26AE-462E-522D2EA16CAF}"/>
              </a:ext>
            </a:extLst>
          </p:cNvPr>
          <p:cNvSpPr txBox="1"/>
          <p:nvPr/>
        </p:nvSpPr>
        <p:spPr>
          <a:xfrm>
            <a:off x="2653504" y="6550265"/>
            <a:ext cx="3809400" cy="2400657"/>
          </a:xfrm>
          <a:prstGeom prst="rect">
            <a:avLst/>
          </a:prstGeom>
          <a:noFill/>
        </p:spPr>
        <p:txBody>
          <a:bodyPr wrap="square" rtlCol="0">
            <a:spAutoFit/>
          </a:bodyPr>
          <a:lstStyle/>
          <a:p>
            <a:pPr algn="just">
              <a:lnSpc>
                <a:spcPts val="1200"/>
              </a:lnSpc>
            </a:pPr>
            <a:r>
              <a:rPr lang="pt-BR" sz="1000" dirty="0">
                <a:latin typeface="Lato" panose="020F0502020204030203" pitchFamily="34" charset="0"/>
                <a:ea typeface="Lato" panose="020F0502020204030203" pitchFamily="34" charset="0"/>
                <a:cs typeface="Lato" panose="020F0502020204030203" pitchFamily="34" charset="0"/>
              </a:rPr>
              <a:t>O mercado de trabalho formal do Ceará, em 2025, apresentou dinâmica positiva no acumulado do ano, apesar de um ajuste negativo em dezembro. No último mês do ano, observa-se saldo negativo de –10,8 mil postos, concentrado principalmente em Serviços, Construção e Indústria, o que sugere um movimento sazonal de desligamentos típico do encerramento de contratos temporários e redução de atividades após o pico do fim de ano, com exceção do Comércio, que ainda sustentou saldo positivo em dezembro. No entanto, ao longo de todo o ano de 2025, o cenário é claramente favorável: o estado acumulou 49,2 mil novos empregos formais, com destaque absoluto para Serviços, responsável por mais de 22 mil vagas líquidas, seguido por Comércio e Construção, que também apresentaram saldos robustos. A Indústria cresceu de forma mais moderada, enquanto a Agropecuária teve contribuição positiva, porém limitada. </a:t>
            </a:r>
          </a:p>
        </p:txBody>
      </p:sp>
      <p:sp>
        <p:nvSpPr>
          <p:cNvPr id="25" name="CaixaDeTexto 24">
            <a:extLst>
              <a:ext uri="{FF2B5EF4-FFF2-40B4-BE49-F238E27FC236}">
                <a16:creationId xmlns:a16="http://schemas.microsoft.com/office/drawing/2014/main" id="{FCD4CC73-88AA-8B86-F594-844AE4033D50}"/>
              </a:ext>
            </a:extLst>
          </p:cNvPr>
          <p:cNvSpPr txBox="1"/>
          <p:nvPr/>
        </p:nvSpPr>
        <p:spPr>
          <a:xfrm>
            <a:off x="3840175" y="1441367"/>
            <a:ext cx="2673791" cy="2246769"/>
          </a:xfrm>
          <a:prstGeom prst="rect">
            <a:avLst/>
          </a:prstGeom>
          <a:noFill/>
        </p:spPr>
        <p:txBody>
          <a:bodyPr wrap="square" rtlCol="0">
            <a:spAutoFit/>
          </a:bodyPr>
          <a:lstStyle/>
          <a:p>
            <a:pPr algn="just"/>
            <a:r>
              <a:rPr lang="pt-BR" sz="1000" dirty="0"/>
              <a:t>O IPCA-15 avançou 0,84% em fevereiro de 2026, acelerando em relação aos meses anteriores. A alta foi puxada principalmente por Educação (5,20%), devido aos reajustes sazonais, e por Transportes (1,72%), além de aumentos em Saúde e cuidados pessoais (0,67%). Em contrapartida, Vestuário (-0,42%) registrou queda. O resultado sugere uma pressão inflacionária mais intensa no início do ano, com influência relevante de fatores sazonais. O resultado foi menor que o observado no mesmo mês do ano anterior, quando Habitação teve maior impacto na construção do indicador.</a:t>
            </a:r>
          </a:p>
        </p:txBody>
      </p:sp>
      <p:grpSp>
        <p:nvGrpSpPr>
          <p:cNvPr id="8" name="Agrupar 7">
            <a:extLst>
              <a:ext uri="{FF2B5EF4-FFF2-40B4-BE49-F238E27FC236}">
                <a16:creationId xmlns:a16="http://schemas.microsoft.com/office/drawing/2014/main" id="{94BB3F3D-682D-9075-BF07-9904BE4BA939}"/>
              </a:ext>
            </a:extLst>
          </p:cNvPr>
          <p:cNvGrpSpPr/>
          <p:nvPr/>
        </p:nvGrpSpPr>
        <p:grpSpPr>
          <a:xfrm>
            <a:off x="395097" y="6607419"/>
            <a:ext cx="2258406" cy="2404045"/>
            <a:chOff x="395097" y="6575669"/>
            <a:chExt cx="2233876" cy="2404045"/>
          </a:xfrm>
        </p:grpSpPr>
        <p:pic>
          <p:nvPicPr>
            <p:cNvPr id="3" name="Imagem 2" descr="Gráfico, Teams, Gráfico de barras&#10;&#10;O conteúdo gerado por IA pode estar incorreto.">
              <a:extLst>
                <a:ext uri="{FF2B5EF4-FFF2-40B4-BE49-F238E27FC236}">
                  <a16:creationId xmlns:a16="http://schemas.microsoft.com/office/drawing/2014/main" id="{7BDA1A8E-9852-852C-CF6A-D31E6D8B94EB}"/>
                </a:ext>
              </a:extLst>
            </p:cNvPr>
            <p:cNvPicPr>
              <a:picLocks noChangeAspect="1"/>
            </p:cNvPicPr>
            <p:nvPr/>
          </p:nvPicPr>
          <p:blipFill>
            <a:blip r:embed="rId5"/>
            <a:stretch>
              <a:fillRect/>
            </a:stretch>
          </p:blipFill>
          <p:spPr>
            <a:xfrm>
              <a:off x="395097" y="6981574"/>
              <a:ext cx="2233876" cy="1998140"/>
            </a:xfrm>
            <a:prstGeom prst="rect">
              <a:avLst/>
            </a:prstGeom>
          </p:spPr>
        </p:pic>
        <p:pic>
          <p:nvPicPr>
            <p:cNvPr id="7" name="Imagem 6" descr="Texto&#10;&#10;O conteúdo gerado por IA pode estar incorreto.">
              <a:extLst>
                <a:ext uri="{FF2B5EF4-FFF2-40B4-BE49-F238E27FC236}">
                  <a16:creationId xmlns:a16="http://schemas.microsoft.com/office/drawing/2014/main" id="{A5C20605-0ABB-D75B-A95E-66D14F938719}"/>
                </a:ext>
              </a:extLst>
            </p:cNvPr>
            <p:cNvPicPr>
              <a:picLocks noChangeAspect="1"/>
            </p:cNvPicPr>
            <p:nvPr/>
          </p:nvPicPr>
          <p:blipFill>
            <a:blip r:embed="rId6"/>
            <a:stretch>
              <a:fillRect/>
            </a:stretch>
          </p:blipFill>
          <p:spPr>
            <a:xfrm>
              <a:off x="395097" y="6575669"/>
              <a:ext cx="2197100" cy="365680"/>
            </a:xfrm>
            <a:prstGeom prst="rect">
              <a:avLst/>
            </a:prstGeom>
          </p:spPr>
        </p:pic>
      </p:grpSp>
      <p:pic>
        <p:nvPicPr>
          <p:cNvPr id="11" name="Imagem 10" descr="Gráfico, Gráfico de linhas&#10;&#10;O conteúdo gerado por IA pode estar incorreto.">
            <a:extLst>
              <a:ext uri="{FF2B5EF4-FFF2-40B4-BE49-F238E27FC236}">
                <a16:creationId xmlns:a16="http://schemas.microsoft.com/office/drawing/2014/main" id="{FFF18E32-07DA-A88F-98C3-05E67DEC6EC5}"/>
              </a:ext>
            </a:extLst>
          </p:cNvPr>
          <p:cNvPicPr>
            <a:picLocks noChangeAspect="1"/>
          </p:cNvPicPr>
          <p:nvPr/>
        </p:nvPicPr>
        <p:blipFill>
          <a:blip r:embed="rId7"/>
          <a:stretch>
            <a:fillRect/>
          </a:stretch>
        </p:blipFill>
        <p:spPr>
          <a:xfrm>
            <a:off x="353686" y="1513030"/>
            <a:ext cx="3486489" cy="2053518"/>
          </a:xfrm>
          <a:prstGeom prst="rect">
            <a:avLst/>
          </a:prstGeom>
        </p:spPr>
      </p:pic>
      <p:sp>
        <p:nvSpPr>
          <p:cNvPr id="2" name="CaixaDeTexto 1">
            <a:extLst>
              <a:ext uri="{FF2B5EF4-FFF2-40B4-BE49-F238E27FC236}">
                <a16:creationId xmlns:a16="http://schemas.microsoft.com/office/drawing/2014/main" id="{21B30937-1C3C-210D-8B78-688FF1C46696}"/>
              </a:ext>
            </a:extLst>
          </p:cNvPr>
          <p:cNvSpPr txBox="1"/>
          <p:nvPr/>
        </p:nvSpPr>
        <p:spPr>
          <a:xfrm>
            <a:off x="3231956" y="3881850"/>
            <a:ext cx="3254768" cy="1323439"/>
          </a:xfrm>
          <a:prstGeom prst="rect">
            <a:avLst/>
          </a:prstGeom>
          <a:noFill/>
        </p:spPr>
        <p:txBody>
          <a:bodyPr wrap="square" rtlCol="0">
            <a:spAutoFit/>
          </a:bodyPr>
          <a:lstStyle/>
          <a:p>
            <a:pPr algn="just"/>
            <a:r>
              <a:rPr lang="pt-BR" sz="1000" dirty="0">
                <a:latin typeface="Lato" panose="020F0502020204030203" pitchFamily="34" charset="0"/>
                <a:ea typeface="Lato" panose="020F0502020204030203" pitchFamily="34" charset="0"/>
                <a:cs typeface="Lato" panose="020F0502020204030203" pitchFamily="34" charset="0"/>
              </a:rPr>
              <a:t>Nas últimas semanas, a cotação do petróleo Brent saltou de US$ 67 para quase US$ 78 por barril — uma alta próxima de 15% em um intervalo muito curto. Esse movimento não parece estar ligado a uma mudança estrutural de oferta ou demanda, mas sim ao aumento das tensões envolvendo o Irã, que tem papel estratégico na produção global e no fluxo de petróleo pelo Estreito de Ormuz. </a:t>
            </a:r>
          </a:p>
        </p:txBody>
      </p:sp>
      <p:pic>
        <p:nvPicPr>
          <p:cNvPr id="4" name="Imagem 3">
            <a:extLst>
              <a:ext uri="{FF2B5EF4-FFF2-40B4-BE49-F238E27FC236}">
                <a16:creationId xmlns:a16="http://schemas.microsoft.com/office/drawing/2014/main" id="{0E3954DC-9D36-4947-1F08-84333B13FFDF}"/>
              </a:ext>
            </a:extLst>
          </p:cNvPr>
          <p:cNvPicPr>
            <a:picLocks noChangeAspect="1"/>
          </p:cNvPicPr>
          <p:nvPr/>
        </p:nvPicPr>
        <p:blipFill>
          <a:blip r:embed="rId8"/>
          <a:stretch>
            <a:fillRect/>
          </a:stretch>
        </p:blipFill>
        <p:spPr>
          <a:xfrm>
            <a:off x="423287" y="3909700"/>
            <a:ext cx="2829116" cy="1229638"/>
          </a:xfrm>
          <a:prstGeom prst="rect">
            <a:avLst/>
          </a:prstGeom>
        </p:spPr>
      </p:pic>
      <p:sp>
        <p:nvSpPr>
          <p:cNvPr id="5" name="CaixaDeTexto 4">
            <a:extLst>
              <a:ext uri="{FF2B5EF4-FFF2-40B4-BE49-F238E27FC236}">
                <a16:creationId xmlns:a16="http://schemas.microsoft.com/office/drawing/2014/main" id="{5D6B0686-8479-FB3A-EBCB-327F0A8980E0}"/>
              </a:ext>
            </a:extLst>
          </p:cNvPr>
          <p:cNvSpPr txBox="1"/>
          <p:nvPr/>
        </p:nvSpPr>
        <p:spPr>
          <a:xfrm>
            <a:off x="324450" y="5134746"/>
            <a:ext cx="6162274" cy="1169551"/>
          </a:xfrm>
          <a:prstGeom prst="rect">
            <a:avLst/>
          </a:prstGeom>
          <a:noFill/>
        </p:spPr>
        <p:txBody>
          <a:bodyPr wrap="square">
            <a:spAutoFit/>
          </a:bodyPr>
          <a:lstStyle/>
          <a:p>
            <a:pPr algn="just"/>
            <a:r>
              <a:rPr lang="pt-BR" sz="1000" dirty="0">
                <a:latin typeface="Lato" panose="020F0502020204030203" pitchFamily="34" charset="0"/>
                <a:ea typeface="Lato" panose="020F0502020204030203" pitchFamily="34" charset="0"/>
                <a:cs typeface="Lato" panose="020F0502020204030203" pitchFamily="34" charset="0"/>
              </a:rPr>
              <a:t>Quando o risco geopolítico cresce naquela região do Médio Oriente, o mercado reage rapidamente, incorporando um “prêmio de incerteza” aos preços. Embora o nível atual ainda esteja dentro do intervalo observado nos últimos anos, a velocidade da alta chama atenção. Se houver qualquer interrupção relevante no transporte de petróleo, o preço pode se manter em patamar mais elevado. No Brasil, o combustível comercializado depende do preço internacional, do câmbio e das decisões de repasse nas refinarias. Considerando que a distribuidora foi privatizada no governo Bolsonaro, há menor margem para manutenção de preços menores para o consumidor final.</a:t>
            </a:r>
          </a:p>
        </p:txBody>
      </p:sp>
    </p:spTree>
    <p:extLst>
      <p:ext uri="{BB962C8B-B14F-4D97-AF65-F5344CB8AC3E}">
        <p14:creationId xmlns:p14="http://schemas.microsoft.com/office/powerpoint/2010/main" val="126322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Imagem 37" descr="Logotipo, nome da empresa&#10;&#10;Descrição gerada automaticamente">
            <a:extLst>
              <a:ext uri="{FF2B5EF4-FFF2-40B4-BE49-F238E27FC236}">
                <a16:creationId xmlns:a16="http://schemas.microsoft.com/office/drawing/2014/main" id="{80FE84B4-CC83-EB7E-DFB2-C46036DB87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5772" y="9174817"/>
            <a:ext cx="940495" cy="443317"/>
          </a:xfrm>
          <a:prstGeom prst="rect">
            <a:avLst/>
          </a:prstGeom>
        </p:spPr>
      </p:pic>
      <p:sp>
        <p:nvSpPr>
          <p:cNvPr id="23" name="Retângulo 22">
            <a:extLst>
              <a:ext uri="{FF2B5EF4-FFF2-40B4-BE49-F238E27FC236}">
                <a16:creationId xmlns:a16="http://schemas.microsoft.com/office/drawing/2014/main" id="{50DDC7A5-65D3-46DA-A4B3-9C27ED24305E}"/>
              </a:ext>
            </a:extLst>
          </p:cNvPr>
          <p:cNvSpPr/>
          <p:nvPr/>
        </p:nvSpPr>
        <p:spPr>
          <a:xfrm>
            <a:off x="0" y="3865818"/>
            <a:ext cx="6858000" cy="2317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latin typeface="Lato"/>
            </a:endParaRPr>
          </a:p>
        </p:txBody>
      </p:sp>
      <p:sp>
        <p:nvSpPr>
          <p:cNvPr id="64" name="CaixaDeTexto 63">
            <a:extLst>
              <a:ext uri="{FF2B5EF4-FFF2-40B4-BE49-F238E27FC236}">
                <a16:creationId xmlns:a16="http://schemas.microsoft.com/office/drawing/2014/main" id="{4D12424F-3440-F698-0245-F6C6B4D63AE8}"/>
              </a:ext>
            </a:extLst>
          </p:cNvPr>
          <p:cNvSpPr txBox="1"/>
          <p:nvPr/>
        </p:nvSpPr>
        <p:spPr>
          <a:xfrm>
            <a:off x="2732450" y="4041831"/>
            <a:ext cx="3779192" cy="2078518"/>
          </a:xfrm>
          <a:prstGeom prst="rect">
            <a:avLst/>
          </a:prstGeom>
          <a:noFill/>
        </p:spPr>
        <p:txBody>
          <a:bodyPr wrap="square" rtlCol="0">
            <a:spAutoFit/>
          </a:bodyPr>
          <a:lstStyle/>
          <a:p>
            <a:pPr algn="just">
              <a:lnSpc>
                <a:spcPts val="1300"/>
              </a:lnSpc>
            </a:pPr>
            <a:r>
              <a:rPr lang="pt-BR" sz="1000" dirty="0">
                <a:latin typeface="Lato" panose="020F0502020204030203" pitchFamily="34" charset="0"/>
                <a:ea typeface="Lato" panose="020F0502020204030203" pitchFamily="34" charset="0"/>
                <a:cs typeface="Lato" panose="020F0502020204030203" pitchFamily="34" charset="0"/>
              </a:rPr>
              <a:t>O comércio varejista restrito no Ceará manteve crescimento acumulado em 12 meses ao longo de 2025, porém em trajetória de desaceleração, passando de 6,9% em janeiro para 3,3% em dezembro. No curto prazo, a série com ajuste sazonal mostra elevada volatilidade, com destaque para o forte recuo de dezembro (-3,7%), após avanço expressivo em novembro (2,8%), sugerindo acomodação após aquecimento pontual. Na comparação com o mesmo mês do ano anterior, o varejo permaneceu em terreno positivo durante todo o ano, com picos em fevereiro (5,4%), setembro (4,8%) e novembro (4,9%), indicando que, apesar da perda de fôlego no acumulado, o setor ainda apresentou desempenho superior ao observado em 2024.</a:t>
            </a:r>
          </a:p>
        </p:txBody>
      </p:sp>
      <p:sp>
        <p:nvSpPr>
          <p:cNvPr id="26" name="CaixaDeTexto 25">
            <a:extLst>
              <a:ext uri="{FF2B5EF4-FFF2-40B4-BE49-F238E27FC236}">
                <a16:creationId xmlns:a16="http://schemas.microsoft.com/office/drawing/2014/main" id="{2076D163-5EB5-460A-826B-58EA202EAB6A}"/>
              </a:ext>
            </a:extLst>
          </p:cNvPr>
          <p:cNvSpPr txBox="1"/>
          <p:nvPr/>
        </p:nvSpPr>
        <p:spPr>
          <a:xfrm>
            <a:off x="2607519" y="1510784"/>
            <a:ext cx="3904123" cy="2245230"/>
          </a:xfrm>
          <a:prstGeom prst="rect">
            <a:avLst/>
          </a:prstGeom>
          <a:noFill/>
        </p:spPr>
        <p:txBody>
          <a:bodyPr wrap="square" rtlCol="0">
            <a:spAutoFit/>
          </a:bodyPr>
          <a:lstStyle/>
          <a:p>
            <a:pPr algn="just">
              <a:lnSpc>
                <a:spcPts val="1300"/>
              </a:lnSpc>
            </a:pPr>
            <a:r>
              <a:rPr lang="pt-BR" sz="1000" dirty="0">
                <a:latin typeface="Lato" panose="020F0502020204030203" pitchFamily="34" charset="0"/>
                <a:ea typeface="Lato" panose="020F0502020204030203" pitchFamily="34" charset="0"/>
                <a:cs typeface="Lato" panose="020F0502020204030203" pitchFamily="34" charset="0"/>
              </a:rPr>
              <a:t>No acumulado em 12 meses, observa-se desaceleração relevante da inflação de Alimentação e bebidas tanto no Brasil quanto na Região Metropolitana de Fortaleza, indicando arrefecimento das pressões sobre itens básicos. Em contrapartida, Habitação mantém trajetória de alta, com intensificação no início de 2026, sugerindo maior impacto de energia elétrica, água ou aluguéis. Educação e Saúde e cuidados pessoais seguem entre os grupos com variações mais elevadas e persistentes, reforçando caráter estrutural dessas pressões. Já Transportes apresenta acomodação recente no Brasil, enquanto na RMF exibe maior volatilidade. De modo geral, o padrão inflacionário revela recomposição do peso relativo dos serviços e itens administrados, ao passo que os alimentos deixam de exercer protagonismo na dinâmica inflacionária recente.</a:t>
            </a:r>
          </a:p>
        </p:txBody>
      </p:sp>
      <p:pic>
        <p:nvPicPr>
          <p:cNvPr id="14" name="Gráfico 13" descr="Selo 3 com preenchimento sólido">
            <a:extLst>
              <a:ext uri="{FF2B5EF4-FFF2-40B4-BE49-F238E27FC236}">
                <a16:creationId xmlns:a16="http://schemas.microsoft.com/office/drawing/2014/main" id="{D5A788FF-3351-480B-A33A-92683E4A84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7529" y="9501885"/>
            <a:ext cx="335197" cy="335197"/>
          </a:xfrm>
          <a:prstGeom prst="rect">
            <a:avLst/>
          </a:prstGeom>
        </p:spPr>
      </p:pic>
      <p:sp>
        <p:nvSpPr>
          <p:cNvPr id="17" name="CaixaDeTexto 16">
            <a:extLst>
              <a:ext uri="{FF2B5EF4-FFF2-40B4-BE49-F238E27FC236}">
                <a16:creationId xmlns:a16="http://schemas.microsoft.com/office/drawing/2014/main" id="{F88158B7-1696-442A-965F-4EA5DCC3DCB3}"/>
              </a:ext>
            </a:extLst>
          </p:cNvPr>
          <p:cNvSpPr txBox="1"/>
          <p:nvPr/>
        </p:nvSpPr>
        <p:spPr>
          <a:xfrm>
            <a:off x="321731" y="9194641"/>
            <a:ext cx="2410719" cy="584775"/>
          </a:xfrm>
          <a:prstGeom prst="rect">
            <a:avLst/>
          </a:prstGeom>
          <a:noFill/>
        </p:spPr>
        <p:txBody>
          <a:bodyPr wrap="square" rtlCol="0">
            <a:spAutoFit/>
          </a:bodyPr>
          <a:lstStyle/>
          <a:p>
            <a:r>
              <a:rPr lang="pt-BR" sz="800" i="1" dirty="0">
                <a:solidFill>
                  <a:schemeClr val="tx1">
                    <a:lumMod val="75000"/>
                    <a:lumOff val="25000"/>
                  </a:schemeClr>
                </a:solidFill>
                <a:latin typeface="Lato" panose="020F0502020204030203" pitchFamily="34" charset="0"/>
              </a:rPr>
              <a:t>Instituto Brasileiro de Geografia e Estatística – IBGE</a:t>
            </a:r>
          </a:p>
          <a:p>
            <a:r>
              <a:rPr lang="pt-BR" sz="800" i="1" dirty="0">
                <a:solidFill>
                  <a:schemeClr val="tx1">
                    <a:lumMod val="75000"/>
                    <a:lumOff val="25000"/>
                  </a:schemeClr>
                </a:solidFill>
                <a:latin typeface="Lato" panose="020F0502020204030203" pitchFamily="34" charset="0"/>
              </a:rPr>
              <a:t>IPECE</a:t>
            </a:r>
          </a:p>
          <a:p>
            <a:r>
              <a:rPr lang="pt-BR" sz="800" i="1" dirty="0">
                <a:solidFill>
                  <a:schemeClr val="tx1">
                    <a:lumMod val="75000"/>
                    <a:lumOff val="25000"/>
                  </a:schemeClr>
                </a:solidFill>
                <a:latin typeface="Lato" panose="020F0502020204030203" pitchFamily="34" charset="0"/>
              </a:rPr>
              <a:t>Receita Federal</a:t>
            </a:r>
          </a:p>
          <a:p>
            <a:r>
              <a:rPr lang="pt-BR" sz="800" i="1" dirty="0">
                <a:solidFill>
                  <a:schemeClr val="tx1">
                    <a:lumMod val="75000"/>
                    <a:lumOff val="25000"/>
                  </a:schemeClr>
                </a:solidFill>
                <a:latin typeface="Lato" panose="020F0502020204030203" pitchFamily="34" charset="0"/>
              </a:rPr>
              <a:t>Ministério do Trabalho e Emprego</a:t>
            </a:r>
          </a:p>
        </p:txBody>
      </p:sp>
      <p:sp>
        <p:nvSpPr>
          <p:cNvPr id="18" name="CaixaDeTexto 17">
            <a:extLst>
              <a:ext uri="{FF2B5EF4-FFF2-40B4-BE49-F238E27FC236}">
                <a16:creationId xmlns:a16="http://schemas.microsoft.com/office/drawing/2014/main" id="{36660C73-35DC-41FA-9556-52C69A4F3E42}"/>
              </a:ext>
            </a:extLst>
          </p:cNvPr>
          <p:cNvSpPr txBox="1"/>
          <p:nvPr/>
        </p:nvSpPr>
        <p:spPr>
          <a:xfrm>
            <a:off x="321731" y="9051698"/>
            <a:ext cx="3602570" cy="215444"/>
          </a:xfrm>
          <a:prstGeom prst="rect">
            <a:avLst/>
          </a:prstGeom>
          <a:noFill/>
        </p:spPr>
        <p:txBody>
          <a:bodyPr wrap="square" rtlCol="0">
            <a:spAutoFit/>
          </a:bodyPr>
          <a:lstStyle/>
          <a:p>
            <a:r>
              <a:rPr lang="pt-BR" sz="800" b="1" dirty="0">
                <a:solidFill>
                  <a:schemeClr val="tx1">
                    <a:lumMod val="75000"/>
                    <a:lumOff val="25000"/>
                  </a:schemeClr>
                </a:solidFill>
                <a:latin typeface="Lato" panose="020F0502020204030203" pitchFamily="34" charset="0"/>
              </a:rPr>
              <a:t>Fontes</a:t>
            </a:r>
            <a:endParaRPr lang="pt-BR" sz="900" b="1" dirty="0">
              <a:solidFill>
                <a:schemeClr val="tx1">
                  <a:lumMod val="75000"/>
                  <a:lumOff val="25000"/>
                </a:schemeClr>
              </a:solidFill>
              <a:latin typeface="Lato" panose="020F0502020204030203" pitchFamily="34" charset="0"/>
            </a:endParaRPr>
          </a:p>
        </p:txBody>
      </p:sp>
      <p:sp>
        <p:nvSpPr>
          <p:cNvPr id="20" name="CaixaDeTexto 19">
            <a:extLst>
              <a:ext uri="{FF2B5EF4-FFF2-40B4-BE49-F238E27FC236}">
                <a16:creationId xmlns:a16="http://schemas.microsoft.com/office/drawing/2014/main" id="{BBA03D18-F780-49E0-B0D9-0A78056DC00D}"/>
              </a:ext>
            </a:extLst>
          </p:cNvPr>
          <p:cNvSpPr txBox="1"/>
          <p:nvPr/>
        </p:nvSpPr>
        <p:spPr>
          <a:xfrm>
            <a:off x="333658" y="3790544"/>
            <a:ext cx="6192000"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VAREJO TERMINA 2025 EM RITMO MAIS MODERADO, MAS EM CRESCIMENTO</a:t>
            </a:r>
          </a:p>
        </p:txBody>
      </p:sp>
      <p:sp>
        <p:nvSpPr>
          <p:cNvPr id="27" name="CaixaDeTexto 26">
            <a:extLst>
              <a:ext uri="{FF2B5EF4-FFF2-40B4-BE49-F238E27FC236}">
                <a16:creationId xmlns:a16="http://schemas.microsoft.com/office/drawing/2014/main" id="{DD22C650-418F-47F6-8E6D-EBDD1B4D1B4F}"/>
              </a:ext>
            </a:extLst>
          </p:cNvPr>
          <p:cNvSpPr txBox="1"/>
          <p:nvPr/>
        </p:nvSpPr>
        <p:spPr>
          <a:xfrm>
            <a:off x="329353" y="6111403"/>
            <a:ext cx="6204197"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SERVIÇOS VAI TERMINANDO O ANO EM TRAJETÓRIA DE CRESCIMENTO</a:t>
            </a:r>
          </a:p>
        </p:txBody>
      </p:sp>
      <p:sp>
        <p:nvSpPr>
          <p:cNvPr id="13" name="CaixaDeTexto 12">
            <a:extLst>
              <a:ext uri="{FF2B5EF4-FFF2-40B4-BE49-F238E27FC236}">
                <a16:creationId xmlns:a16="http://schemas.microsoft.com/office/drawing/2014/main" id="{5CB92A03-B2E5-8D5F-2CF5-278B1C0BF1D2}"/>
              </a:ext>
            </a:extLst>
          </p:cNvPr>
          <p:cNvSpPr txBox="1"/>
          <p:nvPr/>
        </p:nvSpPr>
        <p:spPr>
          <a:xfrm>
            <a:off x="321731" y="1227156"/>
            <a:ext cx="6211819" cy="246221"/>
          </a:xfrm>
          <a:prstGeom prst="rect">
            <a:avLst/>
          </a:prstGeom>
          <a:solidFill>
            <a:schemeClr val="accent5">
              <a:lumMod val="50000"/>
            </a:schemeClr>
          </a:solidFill>
        </p:spPr>
        <p:txBody>
          <a:bodyPr wrap="square" rtlCol="0">
            <a:spAutoFit/>
          </a:bodyPr>
          <a:lstStyle/>
          <a:p>
            <a:pPr algn="ctr"/>
            <a:r>
              <a:rPr lang="pt-BR" sz="1000" dirty="0">
                <a:solidFill>
                  <a:schemeClr val="bg1"/>
                </a:solidFill>
                <a:latin typeface="Lato"/>
              </a:rPr>
              <a:t>RECOMPOSIÇÃO DA DINÂMICA INFLACIONÁRIA</a:t>
            </a:r>
          </a:p>
        </p:txBody>
      </p:sp>
      <p:sp>
        <p:nvSpPr>
          <p:cNvPr id="19" name="CaixaDeTexto 18">
            <a:extLst>
              <a:ext uri="{FF2B5EF4-FFF2-40B4-BE49-F238E27FC236}">
                <a16:creationId xmlns:a16="http://schemas.microsoft.com/office/drawing/2014/main" id="{EDA4DF6B-1920-B44A-E9E6-9E64FD3E8A7C}"/>
              </a:ext>
            </a:extLst>
          </p:cNvPr>
          <p:cNvSpPr txBox="1"/>
          <p:nvPr/>
        </p:nvSpPr>
        <p:spPr>
          <a:xfrm>
            <a:off x="351691" y="721443"/>
            <a:ext cx="1051891" cy="246221"/>
          </a:xfrm>
          <a:prstGeom prst="rect">
            <a:avLst/>
          </a:prstGeom>
          <a:noFill/>
        </p:spPr>
        <p:txBody>
          <a:bodyPr wrap="none" rtlCol="0">
            <a:spAutoFit/>
          </a:bodyPr>
          <a:lstStyle/>
          <a:p>
            <a:r>
              <a:rPr lang="pt-BR" sz="1000" dirty="0">
                <a:solidFill>
                  <a:schemeClr val="accent2">
                    <a:lumMod val="75000"/>
                  </a:schemeClr>
                </a:solidFill>
                <a:latin typeface="Lato Black" panose="020F0A02020204030203" pitchFamily="34" charset="0"/>
              </a:rPr>
              <a:t>N° 47- FEV/26</a:t>
            </a:r>
          </a:p>
        </p:txBody>
      </p:sp>
      <p:sp>
        <p:nvSpPr>
          <p:cNvPr id="49" name="CaixaDeTexto 48">
            <a:extLst>
              <a:ext uri="{FF2B5EF4-FFF2-40B4-BE49-F238E27FC236}">
                <a16:creationId xmlns:a16="http://schemas.microsoft.com/office/drawing/2014/main" id="{7353A60B-6008-4936-B0E6-461FD9689674}"/>
              </a:ext>
            </a:extLst>
          </p:cNvPr>
          <p:cNvSpPr txBox="1"/>
          <p:nvPr/>
        </p:nvSpPr>
        <p:spPr>
          <a:xfrm>
            <a:off x="2805113" y="6450755"/>
            <a:ext cx="3672345" cy="2530565"/>
          </a:xfrm>
          <a:prstGeom prst="rect">
            <a:avLst/>
          </a:prstGeom>
          <a:noFill/>
        </p:spPr>
        <p:txBody>
          <a:bodyPr wrap="square" rtlCol="0">
            <a:spAutoFit/>
          </a:bodyPr>
          <a:lstStyle/>
          <a:p>
            <a:pPr algn="just">
              <a:lnSpc>
                <a:spcPts val="1600"/>
              </a:lnSpc>
            </a:pPr>
            <a:r>
              <a:rPr lang="pt-BR" sz="1000" dirty="0">
                <a:latin typeface="Lato" panose="020F0502020204030203" pitchFamily="34" charset="0"/>
                <a:ea typeface="Lato" panose="020F0502020204030203" pitchFamily="34" charset="0"/>
                <a:cs typeface="Lato" panose="020F0502020204030203" pitchFamily="34" charset="0"/>
              </a:rPr>
              <a:t>O volume de serviços no Ceará manteve crescimento moderado no acumulado em 12 meses, oscilando entre 2,5% e 3,2% ao longo do período e encerrando dezembro com alta de 3,0%, sinalizando relativa estabilidade. No curto prazo, contudo, a série dessazonalizada apresentou volatilidade, com retração acentuada em dezembro (-3,3%), após variações negativas já observadas em novembro (-0,7%) e </a:t>
            </a:r>
            <a:r>
              <a:rPr lang="pt-BR" sz="1000">
                <a:latin typeface="Lato" panose="020F0502020204030203" pitchFamily="34" charset="0"/>
                <a:ea typeface="Lato" panose="020F0502020204030203" pitchFamily="34" charset="0"/>
                <a:cs typeface="Lato" panose="020F0502020204030203" pitchFamily="34" charset="0"/>
              </a:rPr>
              <a:t>setembro </a:t>
            </a:r>
            <a:br>
              <a:rPr lang="pt-BR" sz="1000">
                <a:latin typeface="Lato" panose="020F0502020204030203" pitchFamily="34" charset="0"/>
                <a:ea typeface="Lato" panose="020F0502020204030203" pitchFamily="34" charset="0"/>
                <a:cs typeface="Lato" panose="020F0502020204030203" pitchFamily="34" charset="0"/>
              </a:rPr>
            </a:br>
            <a:r>
              <a:rPr lang="pt-BR" sz="1000">
                <a:latin typeface="Lato" panose="020F0502020204030203" pitchFamily="34" charset="0"/>
                <a:ea typeface="Lato" panose="020F0502020204030203" pitchFamily="34" charset="0"/>
                <a:cs typeface="Lato" panose="020F0502020204030203" pitchFamily="34" charset="0"/>
              </a:rPr>
              <a:t>(-</a:t>
            </a:r>
            <a:r>
              <a:rPr lang="pt-BR" sz="1000" dirty="0">
                <a:latin typeface="Lato" panose="020F0502020204030203" pitchFamily="34" charset="0"/>
                <a:ea typeface="Lato" panose="020F0502020204030203" pitchFamily="34" charset="0"/>
                <a:cs typeface="Lato" panose="020F0502020204030203" pitchFamily="34" charset="0"/>
              </a:rPr>
              <a:t>1,5%). Na comparação interanual, o setor permaneceu em expansão, com destaque para setembro (4,9%), mas com desaceleração no final do ano (0,8% em dezembro), indicando perda de dinamismo recente, apesar de o desempenho ainda se manter positivo frente ao ano anterior.</a:t>
            </a:r>
          </a:p>
        </p:txBody>
      </p:sp>
      <p:sp>
        <p:nvSpPr>
          <p:cNvPr id="12" name="Rectangle 5">
            <a:extLst>
              <a:ext uri="{FF2B5EF4-FFF2-40B4-BE49-F238E27FC236}">
                <a16:creationId xmlns:a16="http://schemas.microsoft.com/office/drawing/2014/main" id="{8ED4ACA3-5C82-DFD9-2436-C2350EABF782}"/>
              </a:ext>
            </a:extLst>
          </p:cNvPr>
          <p:cNvSpPr>
            <a:spLocks noChangeArrowheads="1"/>
          </p:cNvSpPr>
          <p:nvPr/>
        </p:nvSpPr>
        <p:spPr bwMode="auto">
          <a:xfrm>
            <a:off x="95249" y="5860954"/>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pt-BR" altLang="pt-BR" sz="1800" b="0" i="0" u="none" strike="noStrike" cap="none" normalizeH="0" baseline="0">
                <a:ln>
                  <a:noFill/>
                </a:ln>
                <a:solidFill>
                  <a:schemeClr val="tx1"/>
                </a:solidFill>
                <a:effectLst/>
                <a:latin typeface="Arial" panose="020B0604020202020204" pitchFamily="34" charset="0"/>
              </a:rPr>
            </a:br>
            <a:endParaRPr kumimoji="0" lang="pt-BR" altLang="pt-BR" sz="1800" b="0" i="0" u="none" strike="noStrike" cap="none" normalizeH="0" baseline="0">
              <a:ln>
                <a:noFill/>
              </a:ln>
              <a:solidFill>
                <a:schemeClr val="tx1"/>
              </a:solidFill>
              <a:effectLst/>
              <a:latin typeface="Arial" panose="020B0604020202020204" pitchFamily="34" charset="0"/>
            </a:endParaRPr>
          </a:p>
        </p:txBody>
      </p:sp>
      <p:sp>
        <p:nvSpPr>
          <p:cNvPr id="2" name="CaixaDeTexto 1">
            <a:extLst>
              <a:ext uri="{FF2B5EF4-FFF2-40B4-BE49-F238E27FC236}">
                <a16:creationId xmlns:a16="http://schemas.microsoft.com/office/drawing/2014/main" id="{A7F30659-E119-3BAA-C4A4-8EA4352072C4}"/>
              </a:ext>
            </a:extLst>
          </p:cNvPr>
          <p:cNvSpPr txBox="1"/>
          <p:nvPr/>
        </p:nvSpPr>
        <p:spPr>
          <a:xfrm>
            <a:off x="2734400" y="9194641"/>
            <a:ext cx="2410719" cy="215444"/>
          </a:xfrm>
          <a:prstGeom prst="rect">
            <a:avLst/>
          </a:prstGeom>
          <a:noFill/>
        </p:spPr>
        <p:txBody>
          <a:bodyPr wrap="square" rtlCol="0">
            <a:spAutoFit/>
          </a:bodyPr>
          <a:lstStyle/>
          <a:p>
            <a:r>
              <a:rPr lang="pt-BR" sz="800" i="1" dirty="0">
                <a:solidFill>
                  <a:schemeClr val="tx1">
                    <a:lumMod val="75000"/>
                    <a:lumOff val="25000"/>
                  </a:schemeClr>
                </a:solidFill>
                <a:latin typeface="Lato" panose="020F0502020204030203" pitchFamily="34" charset="0"/>
              </a:rPr>
              <a:t>PNAD</a:t>
            </a:r>
          </a:p>
        </p:txBody>
      </p:sp>
      <p:sp>
        <p:nvSpPr>
          <p:cNvPr id="21" name="Rectangle 3">
            <a:extLst>
              <a:ext uri="{FF2B5EF4-FFF2-40B4-BE49-F238E27FC236}">
                <a16:creationId xmlns:a16="http://schemas.microsoft.com/office/drawing/2014/main" id="{9EF0BCF4-08AC-B5D6-07C9-2E841D20EE6E}"/>
              </a:ext>
            </a:extLst>
          </p:cNvPr>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a:ln>
                <a:noFill/>
              </a:ln>
              <a:solidFill>
                <a:schemeClr val="tx1"/>
              </a:solidFill>
              <a:effectLst/>
              <a:latin typeface="Arial" panose="020B0604020202020204" pitchFamily="34" charset="0"/>
            </a:endParaRPr>
          </a:p>
        </p:txBody>
      </p:sp>
      <p:pic>
        <p:nvPicPr>
          <p:cNvPr id="8" name="Imagem 7" descr="Linha do tempo&#10;&#10;O conteúdo gerado por IA pode estar incorreto.">
            <a:extLst>
              <a:ext uri="{FF2B5EF4-FFF2-40B4-BE49-F238E27FC236}">
                <a16:creationId xmlns:a16="http://schemas.microsoft.com/office/drawing/2014/main" id="{F8EBC0AD-C47E-9438-61AF-247D74C598BD}"/>
              </a:ext>
            </a:extLst>
          </p:cNvPr>
          <p:cNvPicPr>
            <a:picLocks noChangeAspect="1"/>
          </p:cNvPicPr>
          <p:nvPr/>
        </p:nvPicPr>
        <p:blipFill>
          <a:blip r:embed="rId5"/>
          <a:stretch>
            <a:fillRect/>
          </a:stretch>
        </p:blipFill>
        <p:spPr>
          <a:xfrm>
            <a:off x="351892" y="4071993"/>
            <a:ext cx="2394209" cy="1991588"/>
          </a:xfrm>
          <a:prstGeom prst="rect">
            <a:avLst/>
          </a:prstGeom>
        </p:spPr>
      </p:pic>
      <p:pic>
        <p:nvPicPr>
          <p:cNvPr id="10" name="Imagem 9" descr="Linha do tempo&#10;&#10;O conteúdo gerado por IA pode estar incorreto.">
            <a:extLst>
              <a:ext uri="{FF2B5EF4-FFF2-40B4-BE49-F238E27FC236}">
                <a16:creationId xmlns:a16="http://schemas.microsoft.com/office/drawing/2014/main" id="{EDEBE7D8-699D-D0AF-50B3-81CA3A387A3C}"/>
              </a:ext>
            </a:extLst>
          </p:cNvPr>
          <p:cNvPicPr>
            <a:picLocks noChangeAspect="1"/>
          </p:cNvPicPr>
          <p:nvPr/>
        </p:nvPicPr>
        <p:blipFill>
          <a:blip r:embed="rId6"/>
          <a:stretch>
            <a:fillRect/>
          </a:stretch>
        </p:blipFill>
        <p:spPr>
          <a:xfrm>
            <a:off x="351691" y="6406207"/>
            <a:ext cx="2413460" cy="2521597"/>
          </a:xfrm>
          <a:prstGeom prst="rect">
            <a:avLst/>
          </a:prstGeom>
        </p:spPr>
      </p:pic>
      <p:pic>
        <p:nvPicPr>
          <p:cNvPr id="22" name="Imagem 21" descr="Gráfico, Gráfico de mapa de árvore&#10;&#10;O conteúdo gerado por IA pode estar incorreto.">
            <a:extLst>
              <a:ext uri="{FF2B5EF4-FFF2-40B4-BE49-F238E27FC236}">
                <a16:creationId xmlns:a16="http://schemas.microsoft.com/office/drawing/2014/main" id="{6015BE56-D016-D2BE-C743-D7E57C2B7251}"/>
              </a:ext>
            </a:extLst>
          </p:cNvPr>
          <p:cNvPicPr>
            <a:picLocks noChangeAspect="1"/>
          </p:cNvPicPr>
          <p:nvPr/>
        </p:nvPicPr>
        <p:blipFill>
          <a:blip r:embed="rId7"/>
          <a:stretch>
            <a:fillRect/>
          </a:stretch>
        </p:blipFill>
        <p:spPr>
          <a:xfrm>
            <a:off x="351892" y="1484503"/>
            <a:ext cx="2315107" cy="2270221"/>
          </a:xfrm>
          <a:prstGeom prst="rect">
            <a:avLst/>
          </a:prstGeom>
        </p:spPr>
      </p:pic>
    </p:spTree>
    <p:extLst>
      <p:ext uri="{BB962C8B-B14F-4D97-AF65-F5344CB8AC3E}">
        <p14:creationId xmlns:p14="http://schemas.microsoft.com/office/powerpoint/2010/main" val="3091223098"/>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0314EE3E8CF28E42AD03D6CCC1AA8A0E" ma:contentTypeVersion="10" ma:contentTypeDescription="Crie um novo documento." ma:contentTypeScope="" ma:versionID="fb9ee917d1c1403106a2f8f5213e59e1">
  <xsd:schema xmlns:xsd="http://www.w3.org/2001/XMLSchema" xmlns:xs="http://www.w3.org/2001/XMLSchema" xmlns:p="http://schemas.microsoft.com/office/2006/metadata/properties" xmlns:ns3="7ac2867e-448d-46b2-9be2-5be43d717700" xmlns:ns4="c44316da-291a-420b-a87e-cd90d961e849" targetNamespace="http://schemas.microsoft.com/office/2006/metadata/properties" ma:root="true" ma:fieldsID="7e4c3a72bf23dbf993c030c13c81c0d1" ns3:_="" ns4:_="">
    <xsd:import namespace="7ac2867e-448d-46b2-9be2-5be43d717700"/>
    <xsd:import namespace="c44316da-291a-420b-a87e-cd90d961e84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c2867e-448d-46b2-9be2-5be43d7177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4316da-291a-420b-a87e-cd90d961e849"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17EEAD-4035-4C4D-BED8-5214FD7AB0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c2867e-448d-46b2-9be2-5be43d717700"/>
    <ds:schemaRef ds:uri="c44316da-291a-420b-a87e-cd90d961e8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FA9E78-C6FE-4A66-A1C2-B9F62B9D3E82}">
  <ds:schemaRefs>
    <ds:schemaRef ds:uri="http://schemas.microsoft.com/sharepoint/v3/contenttype/forms"/>
  </ds:schemaRefs>
</ds:datastoreItem>
</file>

<file path=customXml/itemProps3.xml><?xml version="1.0" encoding="utf-8"?>
<ds:datastoreItem xmlns:ds="http://schemas.openxmlformats.org/officeDocument/2006/customXml" ds:itemID="{E202FB49-600E-413A-96D0-FDA61F779AEE}">
  <ds:schemaRefs>
    <ds:schemaRef ds:uri="7ac2867e-448d-46b2-9be2-5be43d717700"/>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www.w3.org/XML/1998/namespace"/>
    <ds:schemaRef ds:uri="c44316da-291a-420b-a87e-cd90d961e849"/>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29052</TotalTime>
  <Words>1395</Words>
  <Application>Microsoft Macintosh PowerPoint</Application>
  <PresentationFormat>A4 Paper (210x297 mm)</PresentationFormat>
  <Paragraphs>226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Lato</vt:lpstr>
      <vt:lpstr>Lato Black</vt:lpstr>
      <vt:lpstr>Tema do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Daniel Sancho</dc:creator>
  <cp:lastModifiedBy>Joel Rodrigues</cp:lastModifiedBy>
  <cp:revision>155</cp:revision>
  <dcterms:created xsi:type="dcterms:W3CDTF">2022-04-26T16:59:42Z</dcterms:created>
  <dcterms:modified xsi:type="dcterms:W3CDTF">2026-03-03T19:44:26Z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0x0101000314EE3E8CF28E42AD03D6CCC1AA8A0E</vt:lpwstr>
  </property>
</Properties>
</file>